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8.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9"/>
  </p:notesMasterIdLst>
  <p:sldIdLst>
    <p:sldId id="256" r:id="rId2"/>
    <p:sldId id="257" r:id="rId3"/>
    <p:sldId id="262" r:id="rId4"/>
    <p:sldId id="259" r:id="rId5"/>
    <p:sldId id="260" r:id="rId6"/>
    <p:sldId id="258"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Antraštės vietos rezervavimo ženklas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os vietos rezervavimo ženklas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16DC4D-924A-4699-8625-EA7237178408}" type="datetimeFigureOut">
              <a:rPr lang="en-US" smtClean="0"/>
              <a:t>2/26/2021</a:t>
            </a:fld>
            <a:endParaRPr lang="en-US"/>
          </a:p>
        </p:txBody>
      </p:sp>
      <p:sp>
        <p:nvSpPr>
          <p:cNvPr id="4" name="Skaidrės vaizdo vietos rezervavimo ženkla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astabų vietos rezervavimo ženkl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6" name="Poraštės vietos rezervavimo ženklas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kaidrės numerio vietos rezervavimo ženklas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2FB57-131C-4863-8245-F5979EC57F1E}" type="slidenum">
              <a:rPr lang="en-US" smtClean="0"/>
              <a:t>‹#›</a:t>
            </a:fld>
            <a:endParaRPr lang="en-US"/>
          </a:p>
        </p:txBody>
      </p:sp>
    </p:spTree>
    <p:extLst>
      <p:ext uri="{BB962C8B-B14F-4D97-AF65-F5344CB8AC3E}">
        <p14:creationId xmlns:p14="http://schemas.microsoft.com/office/powerpoint/2010/main" val="81393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a:t>
            </a:fld>
            <a:endParaRPr lang="en-US"/>
          </a:p>
        </p:txBody>
      </p:sp>
    </p:spTree>
    <p:extLst>
      <p:ext uri="{BB962C8B-B14F-4D97-AF65-F5344CB8AC3E}">
        <p14:creationId xmlns:p14="http://schemas.microsoft.com/office/powerpoint/2010/main" val="1558426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122</a:t>
            </a:fld>
            <a:endParaRPr lang="en-US"/>
          </a:p>
        </p:txBody>
      </p:sp>
    </p:spTree>
    <p:extLst>
      <p:ext uri="{BB962C8B-B14F-4D97-AF65-F5344CB8AC3E}">
        <p14:creationId xmlns:p14="http://schemas.microsoft.com/office/powerpoint/2010/main" val="755022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153</a:t>
            </a:fld>
            <a:endParaRPr lang="en-US"/>
          </a:p>
        </p:txBody>
      </p:sp>
    </p:spTree>
    <p:extLst>
      <p:ext uri="{BB962C8B-B14F-4D97-AF65-F5344CB8AC3E}">
        <p14:creationId xmlns:p14="http://schemas.microsoft.com/office/powerpoint/2010/main" val="416593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9</a:t>
            </a:fld>
            <a:endParaRPr lang="en-US"/>
          </a:p>
        </p:txBody>
      </p:sp>
    </p:spTree>
    <p:extLst>
      <p:ext uri="{BB962C8B-B14F-4D97-AF65-F5344CB8AC3E}">
        <p14:creationId xmlns:p14="http://schemas.microsoft.com/office/powerpoint/2010/main" val="904817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15</a:t>
            </a:fld>
            <a:endParaRPr lang="en-US"/>
          </a:p>
        </p:txBody>
      </p:sp>
    </p:spTree>
    <p:extLst>
      <p:ext uri="{BB962C8B-B14F-4D97-AF65-F5344CB8AC3E}">
        <p14:creationId xmlns:p14="http://schemas.microsoft.com/office/powerpoint/2010/main" val="1571675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31</a:t>
            </a:fld>
            <a:endParaRPr lang="en-US"/>
          </a:p>
        </p:txBody>
      </p:sp>
    </p:spTree>
    <p:extLst>
      <p:ext uri="{BB962C8B-B14F-4D97-AF65-F5344CB8AC3E}">
        <p14:creationId xmlns:p14="http://schemas.microsoft.com/office/powerpoint/2010/main" val="1022338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50</a:t>
            </a:fld>
            <a:endParaRPr lang="en-US"/>
          </a:p>
        </p:txBody>
      </p:sp>
    </p:spTree>
    <p:extLst>
      <p:ext uri="{BB962C8B-B14F-4D97-AF65-F5344CB8AC3E}">
        <p14:creationId xmlns:p14="http://schemas.microsoft.com/office/powerpoint/2010/main" val="129933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55</a:t>
            </a:fld>
            <a:endParaRPr lang="en-US"/>
          </a:p>
        </p:txBody>
      </p:sp>
    </p:spTree>
    <p:extLst>
      <p:ext uri="{BB962C8B-B14F-4D97-AF65-F5344CB8AC3E}">
        <p14:creationId xmlns:p14="http://schemas.microsoft.com/office/powerpoint/2010/main" val="3862995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lt-LT"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56</a:t>
            </a:fld>
            <a:endParaRPr lang="en-US"/>
          </a:p>
        </p:txBody>
      </p:sp>
    </p:spTree>
    <p:extLst>
      <p:ext uri="{BB962C8B-B14F-4D97-AF65-F5344CB8AC3E}">
        <p14:creationId xmlns:p14="http://schemas.microsoft.com/office/powerpoint/2010/main" val="2831693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65</a:t>
            </a:fld>
            <a:endParaRPr lang="en-US"/>
          </a:p>
        </p:txBody>
      </p:sp>
    </p:spTree>
    <p:extLst>
      <p:ext uri="{BB962C8B-B14F-4D97-AF65-F5344CB8AC3E}">
        <p14:creationId xmlns:p14="http://schemas.microsoft.com/office/powerpoint/2010/main" val="385517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lstStyle/>
          <a:p>
            <a:endParaRPr lang="en-US" dirty="0"/>
          </a:p>
        </p:txBody>
      </p:sp>
      <p:sp>
        <p:nvSpPr>
          <p:cNvPr id="4" name="Skaidrės numerio vietos rezervavimo ženklas 3"/>
          <p:cNvSpPr>
            <a:spLocks noGrp="1"/>
          </p:cNvSpPr>
          <p:nvPr>
            <p:ph type="sldNum" sz="quarter" idx="5"/>
          </p:nvPr>
        </p:nvSpPr>
        <p:spPr/>
        <p:txBody>
          <a:bodyPr/>
          <a:lstStyle/>
          <a:p>
            <a:fld id="{2142FB57-131C-4863-8245-F5979EC57F1E}" type="slidenum">
              <a:rPr lang="en-US" smtClean="0"/>
              <a:t>120</a:t>
            </a:fld>
            <a:endParaRPr lang="en-US"/>
          </a:p>
        </p:txBody>
      </p:sp>
    </p:spTree>
    <p:extLst>
      <p:ext uri="{BB962C8B-B14F-4D97-AF65-F5344CB8AC3E}">
        <p14:creationId xmlns:p14="http://schemas.microsoft.com/office/powerpoint/2010/main" val="2072168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F8C7D5C-F6DE-423B-8510-460F533C2178}"/>
              </a:ext>
            </a:extLst>
          </p:cNvPr>
          <p:cNvSpPr>
            <a:spLocks noGrp="1"/>
          </p:cNvSpPr>
          <p:nvPr>
            <p:ph type="ctrTitle"/>
          </p:nvPr>
        </p:nvSpPr>
        <p:spPr>
          <a:xfrm>
            <a:off x="1524000" y="1122363"/>
            <a:ext cx="9144000" cy="2387600"/>
          </a:xfrm>
        </p:spPr>
        <p:txBody>
          <a:bodyPr anchor="b"/>
          <a:lstStyle>
            <a:lvl1pPr algn="ctr">
              <a:defRPr sz="6000"/>
            </a:lvl1pPr>
          </a:lstStyle>
          <a:p>
            <a:r>
              <a:rPr lang="lt-LT"/>
              <a:t>Spustelėję redaguokite stilių</a:t>
            </a:r>
            <a:endParaRPr lang="en-US"/>
          </a:p>
        </p:txBody>
      </p:sp>
      <p:sp>
        <p:nvSpPr>
          <p:cNvPr id="3" name="Antrinis pavadinimas 2">
            <a:extLst>
              <a:ext uri="{FF2B5EF4-FFF2-40B4-BE49-F238E27FC236}">
                <a16:creationId xmlns:a16="http://schemas.microsoft.com/office/drawing/2014/main" id="{6D7C1AD1-4A25-478A-875D-CF88D858B1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lt-LT"/>
              <a:t>Spustelėkite norėdami redaguoti šablono paantraštės stilių</a:t>
            </a:r>
            <a:endParaRPr lang="en-US"/>
          </a:p>
        </p:txBody>
      </p:sp>
      <p:sp>
        <p:nvSpPr>
          <p:cNvPr id="4" name="Datos vietos rezervavimo ženklas 3">
            <a:extLst>
              <a:ext uri="{FF2B5EF4-FFF2-40B4-BE49-F238E27FC236}">
                <a16:creationId xmlns:a16="http://schemas.microsoft.com/office/drawing/2014/main" id="{CBF82418-79E5-4AC7-93A1-0543A4323A6F}"/>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240421A6-E7BE-4145-BAEE-AC9908C2EC42}"/>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F2D39F6A-EBD3-4F92-88C9-3DC3F5EBF0E1}"/>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620215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D52AABC-C99C-4C11-82A4-5958DE2131FF}"/>
              </a:ext>
            </a:extLst>
          </p:cNvPr>
          <p:cNvSpPr>
            <a:spLocks noGrp="1"/>
          </p:cNvSpPr>
          <p:nvPr>
            <p:ph type="title"/>
          </p:nvPr>
        </p:nvSpPr>
        <p:spPr/>
        <p:txBody>
          <a:bodyPr/>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466F927C-02F2-4E54-82C3-078E1F17B828}"/>
              </a:ext>
            </a:extLst>
          </p:cNvPr>
          <p:cNvSpPr>
            <a:spLocks noGrp="1"/>
          </p:cNvSpPr>
          <p:nvPr>
            <p:ph type="body" orient="vert" idx="1"/>
          </p:nvPr>
        </p:nvSpPr>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653C8C30-10CB-45A1-A629-1C82615C7523}"/>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5D8678A4-3F7B-41C4-A522-BC0DAF81FBD6}"/>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5D407CFA-408B-4D4A-A157-14E5EE9C8E44}"/>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47635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a:extLst>
              <a:ext uri="{FF2B5EF4-FFF2-40B4-BE49-F238E27FC236}">
                <a16:creationId xmlns:a16="http://schemas.microsoft.com/office/drawing/2014/main" id="{C9DB477C-3F4F-436A-B8E6-C9FF4AF7929A}"/>
              </a:ext>
            </a:extLst>
          </p:cNvPr>
          <p:cNvSpPr>
            <a:spLocks noGrp="1"/>
          </p:cNvSpPr>
          <p:nvPr>
            <p:ph type="title" orient="vert"/>
          </p:nvPr>
        </p:nvSpPr>
        <p:spPr>
          <a:xfrm>
            <a:off x="8724900" y="365125"/>
            <a:ext cx="2628900" cy="5811838"/>
          </a:xfrm>
        </p:spPr>
        <p:txBody>
          <a:bodyPr vert="eaVert"/>
          <a:lstStyle/>
          <a:p>
            <a:r>
              <a:rPr lang="lt-LT"/>
              <a:t>Spustelėję redaguokite stilių</a:t>
            </a:r>
            <a:endParaRPr lang="en-US"/>
          </a:p>
        </p:txBody>
      </p:sp>
      <p:sp>
        <p:nvSpPr>
          <p:cNvPr id="3" name="Vertikalaus teksto vietos rezervavimo ženklas 2">
            <a:extLst>
              <a:ext uri="{FF2B5EF4-FFF2-40B4-BE49-F238E27FC236}">
                <a16:creationId xmlns:a16="http://schemas.microsoft.com/office/drawing/2014/main" id="{D8D765E2-48E0-4114-A26E-4AC12B2CF42A}"/>
              </a:ext>
            </a:extLst>
          </p:cNvPr>
          <p:cNvSpPr>
            <a:spLocks noGrp="1"/>
          </p:cNvSpPr>
          <p:nvPr>
            <p:ph type="body" orient="vert" idx="1"/>
          </p:nvPr>
        </p:nvSpPr>
        <p:spPr>
          <a:xfrm>
            <a:off x="838200" y="365125"/>
            <a:ext cx="7734300" cy="5811838"/>
          </a:xfrm>
        </p:spPr>
        <p:txBody>
          <a:bodyPr vert="eaVert"/>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9B83D0CE-E1E6-4B1D-A058-4B5F4E33FD26}"/>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BDF891A1-309B-4CAE-ACE6-7A938366147C}"/>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B97D9C16-F55A-4697-859C-6D7AACE894BC}"/>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2049062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17BB98C-FFA0-470D-AFE9-9113B94D1224}"/>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DFFE531B-A8D8-4332-B366-BE2710AB02CF}"/>
              </a:ext>
            </a:extLst>
          </p:cNvPr>
          <p:cNvSpPr>
            <a:spLocks noGrp="1"/>
          </p:cNvSpPr>
          <p:nvPr>
            <p:ph idx="1"/>
          </p:nvPr>
        </p:nvSpPr>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7364E3A3-6904-428B-AC3F-7ADA03AFA817}"/>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36C5EF5F-0960-47C0-B81B-D57322C4DE19}"/>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1FCA435E-67D6-4CEB-91AC-612A63B03F73}"/>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227016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39DAB81-061C-4B6A-ABA5-E7F50DB60A0A}"/>
              </a:ext>
            </a:extLst>
          </p:cNvPr>
          <p:cNvSpPr>
            <a:spLocks noGrp="1"/>
          </p:cNvSpPr>
          <p:nvPr>
            <p:ph type="title"/>
          </p:nvPr>
        </p:nvSpPr>
        <p:spPr>
          <a:xfrm>
            <a:off x="831850" y="1709738"/>
            <a:ext cx="10515600" cy="2852737"/>
          </a:xfrm>
        </p:spPr>
        <p:txBody>
          <a:bodyPr anchor="b"/>
          <a:lstStyle>
            <a:lvl1pPr>
              <a:defRPr sz="6000"/>
            </a:lvl1p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E9FD5ABA-2ED5-4146-969C-BEAF8606E7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lt-LT"/>
              <a:t>Spustelėkite, kad galėtumėte redaguoti šablono teksto stilius</a:t>
            </a:r>
          </a:p>
        </p:txBody>
      </p:sp>
      <p:sp>
        <p:nvSpPr>
          <p:cNvPr id="4" name="Datos vietos rezervavimo ženklas 3">
            <a:extLst>
              <a:ext uri="{FF2B5EF4-FFF2-40B4-BE49-F238E27FC236}">
                <a16:creationId xmlns:a16="http://schemas.microsoft.com/office/drawing/2014/main" id="{679AFFAF-23E4-4870-803E-006354E8D518}"/>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3A915BE4-AC84-4074-B3C9-D8D7961A8DAA}"/>
              </a:ext>
            </a:extLst>
          </p:cNvPr>
          <p:cNvSpPr>
            <a:spLocks noGrp="1"/>
          </p:cNvSpPr>
          <p:nvPr>
            <p:ph type="ftr" sz="quarter" idx="11"/>
          </p:nvPr>
        </p:nvSpPr>
        <p:spPr/>
        <p:txBody>
          <a:bodyPr/>
          <a:lstStyle/>
          <a:p>
            <a:endParaRPr lang="en-US"/>
          </a:p>
        </p:txBody>
      </p:sp>
      <p:sp>
        <p:nvSpPr>
          <p:cNvPr id="6" name="Skaidrės numerio vietos rezervavimo ženklas 5">
            <a:extLst>
              <a:ext uri="{FF2B5EF4-FFF2-40B4-BE49-F238E27FC236}">
                <a16:creationId xmlns:a16="http://schemas.microsoft.com/office/drawing/2014/main" id="{90B417BD-9EDC-4434-AB3D-811E2EEF6171}"/>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388569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5BEDE68-C4F4-481F-AEF2-CE510876256A}"/>
              </a:ext>
            </a:extLst>
          </p:cNvPr>
          <p:cNvSpPr>
            <a:spLocks noGrp="1"/>
          </p:cNvSpPr>
          <p:nvPr>
            <p:ph type="title"/>
          </p:nvPr>
        </p:nvSpPr>
        <p:spPr/>
        <p:txBody>
          <a:body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BFE6F6EC-91C2-4E0C-9A70-CC2176950C33}"/>
              </a:ext>
            </a:extLst>
          </p:cNvPr>
          <p:cNvSpPr>
            <a:spLocks noGrp="1"/>
          </p:cNvSpPr>
          <p:nvPr>
            <p:ph sz="half" idx="1"/>
          </p:nvPr>
        </p:nvSpPr>
        <p:spPr>
          <a:xfrm>
            <a:off x="838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urinio vietos rezervavimo ženklas 3">
            <a:extLst>
              <a:ext uri="{FF2B5EF4-FFF2-40B4-BE49-F238E27FC236}">
                <a16:creationId xmlns:a16="http://schemas.microsoft.com/office/drawing/2014/main" id="{A7A1C67A-1F45-404F-87BE-96B7BA498E56}"/>
              </a:ext>
            </a:extLst>
          </p:cNvPr>
          <p:cNvSpPr>
            <a:spLocks noGrp="1"/>
          </p:cNvSpPr>
          <p:nvPr>
            <p:ph sz="half" idx="2"/>
          </p:nvPr>
        </p:nvSpPr>
        <p:spPr>
          <a:xfrm>
            <a:off x="6172200" y="1825625"/>
            <a:ext cx="5181600" cy="435133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Datos vietos rezervavimo ženklas 4">
            <a:extLst>
              <a:ext uri="{FF2B5EF4-FFF2-40B4-BE49-F238E27FC236}">
                <a16:creationId xmlns:a16="http://schemas.microsoft.com/office/drawing/2014/main" id="{F49F0DDF-70F9-433A-A349-1A34403C3E07}"/>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6" name="Poraštės vietos rezervavimo ženklas 5">
            <a:extLst>
              <a:ext uri="{FF2B5EF4-FFF2-40B4-BE49-F238E27FC236}">
                <a16:creationId xmlns:a16="http://schemas.microsoft.com/office/drawing/2014/main" id="{E221D2B8-D914-4994-BFC7-234C3776D7DF}"/>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F2A3D4CB-7FCF-482C-B3B2-6FC4DE566CEB}"/>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867663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1708D0A-627C-4FC1-9444-CE8F2D7FDCBA}"/>
              </a:ext>
            </a:extLst>
          </p:cNvPr>
          <p:cNvSpPr>
            <a:spLocks noGrp="1"/>
          </p:cNvSpPr>
          <p:nvPr>
            <p:ph type="title"/>
          </p:nvPr>
        </p:nvSpPr>
        <p:spPr>
          <a:xfrm>
            <a:off x="839788" y="365125"/>
            <a:ext cx="10515600" cy="1325563"/>
          </a:xfrm>
        </p:spPr>
        <p:txBody>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1645D926-398E-46B2-8789-881FD43E6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4" name="Turinio vietos rezervavimo ženklas 3">
            <a:extLst>
              <a:ext uri="{FF2B5EF4-FFF2-40B4-BE49-F238E27FC236}">
                <a16:creationId xmlns:a16="http://schemas.microsoft.com/office/drawing/2014/main" id="{53F234D3-7A90-4117-8061-F63E861D7179}"/>
              </a:ext>
            </a:extLst>
          </p:cNvPr>
          <p:cNvSpPr>
            <a:spLocks noGrp="1"/>
          </p:cNvSpPr>
          <p:nvPr>
            <p:ph sz="half" idx="2"/>
          </p:nvPr>
        </p:nvSpPr>
        <p:spPr>
          <a:xfrm>
            <a:off x="839788" y="2505075"/>
            <a:ext cx="5157787"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5" name="Teksto vietos rezervavimo ženklas 4">
            <a:extLst>
              <a:ext uri="{FF2B5EF4-FFF2-40B4-BE49-F238E27FC236}">
                <a16:creationId xmlns:a16="http://schemas.microsoft.com/office/drawing/2014/main" id="{3FD6AFDF-E8FE-4C4D-88D7-7AB8B58487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kad galėtumėte redaguoti šablono teksto stilius</a:t>
            </a:r>
          </a:p>
        </p:txBody>
      </p:sp>
      <p:sp>
        <p:nvSpPr>
          <p:cNvPr id="6" name="Turinio vietos rezervavimo ženklas 5">
            <a:extLst>
              <a:ext uri="{FF2B5EF4-FFF2-40B4-BE49-F238E27FC236}">
                <a16:creationId xmlns:a16="http://schemas.microsoft.com/office/drawing/2014/main" id="{C6E9E852-548D-4B51-8CB0-BEFD1EC138B2}"/>
              </a:ext>
            </a:extLst>
          </p:cNvPr>
          <p:cNvSpPr>
            <a:spLocks noGrp="1"/>
          </p:cNvSpPr>
          <p:nvPr>
            <p:ph sz="quarter" idx="4"/>
          </p:nvPr>
        </p:nvSpPr>
        <p:spPr>
          <a:xfrm>
            <a:off x="6172200" y="2505075"/>
            <a:ext cx="5183188" cy="3684588"/>
          </a:xfrm>
        </p:spPr>
        <p:txBody>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7" name="Datos vietos rezervavimo ženklas 6">
            <a:extLst>
              <a:ext uri="{FF2B5EF4-FFF2-40B4-BE49-F238E27FC236}">
                <a16:creationId xmlns:a16="http://schemas.microsoft.com/office/drawing/2014/main" id="{56EF8001-2CCD-410E-AC2F-05B93828BC87}"/>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8" name="Poraštės vietos rezervavimo ženklas 7">
            <a:extLst>
              <a:ext uri="{FF2B5EF4-FFF2-40B4-BE49-F238E27FC236}">
                <a16:creationId xmlns:a16="http://schemas.microsoft.com/office/drawing/2014/main" id="{72621DCD-4DE0-4A1C-AE49-67C7D7F1F4E7}"/>
              </a:ext>
            </a:extLst>
          </p:cNvPr>
          <p:cNvSpPr>
            <a:spLocks noGrp="1"/>
          </p:cNvSpPr>
          <p:nvPr>
            <p:ph type="ftr" sz="quarter" idx="11"/>
          </p:nvPr>
        </p:nvSpPr>
        <p:spPr/>
        <p:txBody>
          <a:bodyPr/>
          <a:lstStyle/>
          <a:p>
            <a:endParaRPr lang="en-US"/>
          </a:p>
        </p:txBody>
      </p:sp>
      <p:sp>
        <p:nvSpPr>
          <p:cNvPr id="9" name="Skaidrės numerio vietos rezervavimo ženklas 8">
            <a:extLst>
              <a:ext uri="{FF2B5EF4-FFF2-40B4-BE49-F238E27FC236}">
                <a16:creationId xmlns:a16="http://schemas.microsoft.com/office/drawing/2014/main" id="{2D5464CF-2142-42D8-9E76-607F5894F033}"/>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422497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DA7B861-1D3D-48A2-BAC7-5E78891D6A1C}"/>
              </a:ext>
            </a:extLst>
          </p:cNvPr>
          <p:cNvSpPr>
            <a:spLocks noGrp="1"/>
          </p:cNvSpPr>
          <p:nvPr>
            <p:ph type="title"/>
          </p:nvPr>
        </p:nvSpPr>
        <p:spPr/>
        <p:txBody>
          <a:bodyPr/>
          <a:lstStyle/>
          <a:p>
            <a:r>
              <a:rPr lang="lt-LT"/>
              <a:t>Spustelėję redaguokite stilių</a:t>
            </a:r>
            <a:endParaRPr lang="en-US"/>
          </a:p>
        </p:txBody>
      </p:sp>
      <p:sp>
        <p:nvSpPr>
          <p:cNvPr id="3" name="Datos vietos rezervavimo ženklas 2">
            <a:extLst>
              <a:ext uri="{FF2B5EF4-FFF2-40B4-BE49-F238E27FC236}">
                <a16:creationId xmlns:a16="http://schemas.microsoft.com/office/drawing/2014/main" id="{099F70D1-B82B-4564-8708-F66248F640B9}"/>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4" name="Poraštės vietos rezervavimo ženklas 3">
            <a:extLst>
              <a:ext uri="{FF2B5EF4-FFF2-40B4-BE49-F238E27FC236}">
                <a16:creationId xmlns:a16="http://schemas.microsoft.com/office/drawing/2014/main" id="{D881D748-ACED-4F3D-B663-DE16CB999CA4}"/>
              </a:ext>
            </a:extLst>
          </p:cNvPr>
          <p:cNvSpPr>
            <a:spLocks noGrp="1"/>
          </p:cNvSpPr>
          <p:nvPr>
            <p:ph type="ftr" sz="quarter" idx="11"/>
          </p:nvPr>
        </p:nvSpPr>
        <p:spPr/>
        <p:txBody>
          <a:bodyPr/>
          <a:lstStyle/>
          <a:p>
            <a:endParaRPr lang="en-US"/>
          </a:p>
        </p:txBody>
      </p:sp>
      <p:sp>
        <p:nvSpPr>
          <p:cNvPr id="5" name="Skaidrės numerio vietos rezervavimo ženklas 4">
            <a:extLst>
              <a:ext uri="{FF2B5EF4-FFF2-40B4-BE49-F238E27FC236}">
                <a16:creationId xmlns:a16="http://schemas.microsoft.com/office/drawing/2014/main" id="{DEFF4F8F-6790-4B6D-8D23-5DDFA976D430}"/>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350031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a:extLst>
              <a:ext uri="{FF2B5EF4-FFF2-40B4-BE49-F238E27FC236}">
                <a16:creationId xmlns:a16="http://schemas.microsoft.com/office/drawing/2014/main" id="{65070E23-D750-4AF0-8E7A-C1099253A792}"/>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3" name="Poraštės vietos rezervavimo ženklas 2">
            <a:extLst>
              <a:ext uri="{FF2B5EF4-FFF2-40B4-BE49-F238E27FC236}">
                <a16:creationId xmlns:a16="http://schemas.microsoft.com/office/drawing/2014/main" id="{AB06CF3A-A59E-419F-BE71-750A53BDDBC1}"/>
              </a:ext>
            </a:extLst>
          </p:cNvPr>
          <p:cNvSpPr>
            <a:spLocks noGrp="1"/>
          </p:cNvSpPr>
          <p:nvPr>
            <p:ph type="ftr" sz="quarter" idx="11"/>
          </p:nvPr>
        </p:nvSpPr>
        <p:spPr/>
        <p:txBody>
          <a:bodyPr/>
          <a:lstStyle/>
          <a:p>
            <a:endParaRPr lang="en-US"/>
          </a:p>
        </p:txBody>
      </p:sp>
      <p:sp>
        <p:nvSpPr>
          <p:cNvPr id="4" name="Skaidrės numerio vietos rezervavimo ženklas 3">
            <a:extLst>
              <a:ext uri="{FF2B5EF4-FFF2-40B4-BE49-F238E27FC236}">
                <a16:creationId xmlns:a16="http://schemas.microsoft.com/office/drawing/2014/main" id="{97749B7E-4140-4AC5-A151-20DD06F7243F}"/>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635466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A86BA14-BEC3-43A6-85F5-AE29EBE855F3}"/>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Turinio vietos rezervavimo ženklas 2">
            <a:extLst>
              <a:ext uri="{FF2B5EF4-FFF2-40B4-BE49-F238E27FC236}">
                <a16:creationId xmlns:a16="http://schemas.microsoft.com/office/drawing/2014/main" id="{C5A8A0DC-34E8-4CE2-803F-538F374BC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Teksto vietos rezervavimo ženklas 3">
            <a:extLst>
              <a:ext uri="{FF2B5EF4-FFF2-40B4-BE49-F238E27FC236}">
                <a16:creationId xmlns:a16="http://schemas.microsoft.com/office/drawing/2014/main" id="{0AF99B49-371E-4B26-AA05-27EA075D3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CD73F949-5252-492C-85FF-9C87003BDF9B}"/>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6" name="Poraštės vietos rezervavimo ženklas 5">
            <a:extLst>
              <a:ext uri="{FF2B5EF4-FFF2-40B4-BE49-F238E27FC236}">
                <a16:creationId xmlns:a16="http://schemas.microsoft.com/office/drawing/2014/main" id="{3EF6DEC6-2D0E-422D-AD39-E41F08D2C1A9}"/>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F23C55AA-FE41-4A36-AF90-6A84B86FFDAE}"/>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1334194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178D7A9-8310-447E-9F09-187EEA7CFFFE}"/>
              </a:ext>
            </a:extLst>
          </p:cNvPr>
          <p:cNvSpPr>
            <a:spLocks noGrp="1"/>
          </p:cNvSpPr>
          <p:nvPr>
            <p:ph type="title"/>
          </p:nvPr>
        </p:nvSpPr>
        <p:spPr>
          <a:xfrm>
            <a:off x="839788" y="457200"/>
            <a:ext cx="3932237" cy="1600200"/>
          </a:xfrm>
        </p:spPr>
        <p:txBody>
          <a:bodyPr anchor="b"/>
          <a:lstStyle>
            <a:lvl1pPr>
              <a:defRPr sz="3200"/>
            </a:lvl1pPr>
          </a:lstStyle>
          <a:p>
            <a:r>
              <a:rPr lang="lt-LT"/>
              <a:t>Spustelėję redaguokite stilių</a:t>
            </a:r>
            <a:endParaRPr lang="en-US"/>
          </a:p>
        </p:txBody>
      </p:sp>
      <p:sp>
        <p:nvSpPr>
          <p:cNvPr id="3" name="Paveikslėlio vietos rezervavimo ženklas 2">
            <a:extLst>
              <a:ext uri="{FF2B5EF4-FFF2-40B4-BE49-F238E27FC236}">
                <a16:creationId xmlns:a16="http://schemas.microsoft.com/office/drawing/2014/main" id="{8D96A077-3F67-4374-B434-33F4E0CD90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a:extLst>
              <a:ext uri="{FF2B5EF4-FFF2-40B4-BE49-F238E27FC236}">
                <a16:creationId xmlns:a16="http://schemas.microsoft.com/office/drawing/2014/main" id="{5AF15389-FA65-464F-8047-E0CDABB496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lt-LT"/>
              <a:t>Spustelėkite, kad galėtumėte redaguoti šablono teksto stilius</a:t>
            </a:r>
          </a:p>
        </p:txBody>
      </p:sp>
      <p:sp>
        <p:nvSpPr>
          <p:cNvPr id="5" name="Datos vietos rezervavimo ženklas 4">
            <a:extLst>
              <a:ext uri="{FF2B5EF4-FFF2-40B4-BE49-F238E27FC236}">
                <a16:creationId xmlns:a16="http://schemas.microsoft.com/office/drawing/2014/main" id="{228BF4AE-BB9F-40B6-BF3C-026F9214431C}"/>
              </a:ext>
            </a:extLst>
          </p:cNvPr>
          <p:cNvSpPr>
            <a:spLocks noGrp="1"/>
          </p:cNvSpPr>
          <p:nvPr>
            <p:ph type="dt" sz="half" idx="10"/>
          </p:nvPr>
        </p:nvSpPr>
        <p:spPr/>
        <p:txBody>
          <a:bodyPr/>
          <a:lstStyle/>
          <a:p>
            <a:fld id="{0CBACF0C-473E-4F29-9B50-6E1EABFFB8B1}" type="datetimeFigureOut">
              <a:rPr lang="en-US" smtClean="0"/>
              <a:t>2/26/2021</a:t>
            </a:fld>
            <a:endParaRPr lang="en-US"/>
          </a:p>
        </p:txBody>
      </p:sp>
      <p:sp>
        <p:nvSpPr>
          <p:cNvPr id="6" name="Poraštės vietos rezervavimo ženklas 5">
            <a:extLst>
              <a:ext uri="{FF2B5EF4-FFF2-40B4-BE49-F238E27FC236}">
                <a16:creationId xmlns:a16="http://schemas.microsoft.com/office/drawing/2014/main" id="{81BF67FC-DB9C-4BA4-B25D-51ECA9C52B70}"/>
              </a:ext>
            </a:extLst>
          </p:cNvPr>
          <p:cNvSpPr>
            <a:spLocks noGrp="1"/>
          </p:cNvSpPr>
          <p:nvPr>
            <p:ph type="ftr" sz="quarter" idx="11"/>
          </p:nvPr>
        </p:nvSpPr>
        <p:spPr/>
        <p:txBody>
          <a:bodyPr/>
          <a:lstStyle/>
          <a:p>
            <a:endParaRPr lang="en-US"/>
          </a:p>
        </p:txBody>
      </p:sp>
      <p:sp>
        <p:nvSpPr>
          <p:cNvPr id="7" name="Skaidrės numerio vietos rezervavimo ženklas 6">
            <a:extLst>
              <a:ext uri="{FF2B5EF4-FFF2-40B4-BE49-F238E27FC236}">
                <a16:creationId xmlns:a16="http://schemas.microsoft.com/office/drawing/2014/main" id="{AAAF7C6F-ECB0-46BA-9DA3-B2BF679B14ED}"/>
              </a:ext>
            </a:extLst>
          </p:cNvPr>
          <p:cNvSpPr>
            <a:spLocks noGrp="1"/>
          </p:cNvSpPr>
          <p:nvPr>
            <p:ph type="sldNum" sz="quarter" idx="12"/>
          </p:nvPr>
        </p:nvSpPr>
        <p:spPr/>
        <p:txBody>
          <a:bodyPr/>
          <a:lstStyle/>
          <a:p>
            <a:fld id="{61BF5E4E-CA93-422C-B106-5EA3DD1B74C7}" type="slidenum">
              <a:rPr lang="en-US" smtClean="0"/>
              <a:t>‹#›</a:t>
            </a:fld>
            <a:endParaRPr lang="en-US"/>
          </a:p>
        </p:txBody>
      </p:sp>
    </p:spTree>
    <p:extLst>
      <p:ext uri="{BB962C8B-B14F-4D97-AF65-F5344CB8AC3E}">
        <p14:creationId xmlns:p14="http://schemas.microsoft.com/office/powerpoint/2010/main" val="81622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t="-17000" b="-17000"/>
          </a:stretch>
        </a:blipFill>
        <a:effectLst/>
      </p:bgPr>
    </p:bg>
    <p:spTree>
      <p:nvGrpSpPr>
        <p:cNvPr id="1" name=""/>
        <p:cNvGrpSpPr/>
        <p:nvPr/>
      </p:nvGrpSpPr>
      <p:grpSpPr>
        <a:xfrm>
          <a:off x="0" y="0"/>
          <a:ext cx="0" cy="0"/>
          <a:chOff x="0" y="0"/>
          <a:chExt cx="0" cy="0"/>
        </a:xfrm>
      </p:grpSpPr>
      <p:sp>
        <p:nvSpPr>
          <p:cNvPr id="2" name="Pavadinimo vietos rezervavimo ženklas 1">
            <a:extLst>
              <a:ext uri="{FF2B5EF4-FFF2-40B4-BE49-F238E27FC236}">
                <a16:creationId xmlns:a16="http://schemas.microsoft.com/office/drawing/2014/main" id="{8BC20C0A-1A95-4729-91DD-603226E8C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lt-LT"/>
              <a:t>Spustelėję redaguokite stilių</a:t>
            </a:r>
            <a:endParaRPr lang="en-US"/>
          </a:p>
        </p:txBody>
      </p:sp>
      <p:sp>
        <p:nvSpPr>
          <p:cNvPr id="3" name="Teksto vietos rezervavimo ženklas 2">
            <a:extLst>
              <a:ext uri="{FF2B5EF4-FFF2-40B4-BE49-F238E27FC236}">
                <a16:creationId xmlns:a16="http://schemas.microsoft.com/office/drawing/2014/main" id="{5653DBB9-4EBC-4633-B1CD-89E5B8505B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lt-LT"/>
              <a:t>Spustelėkite, kad galėtumėte redaguoti šablono teksto stilius</a:t>
            </a:r>
          </a:p>
          <a:p>
            <a:pPr lvl="1"/>
            <a:r>
              <a:rPr lang="lt-LT"/>
              <a:t>Antras lygis</a:t>
            </a:r>
          </a:p>
          <a:p>
            <a:pPr lvl="2"/>
            <a:r>
              <a:rPr lang="lt-LT"/>
              <a:t>Trečias lygis</a:t>
            </a:r>
          </a:p>
          <a:p>
            <a:pPr lvl="3"/>
            <a:r>
              <a:rPr lang="lt-LT"/>
              <a:t>Ketvirtas lygis</a:t>
            </a:r>
          </a:p>
          <a:p>
            <a:pPr lvl="4"/>
            <a:r>
              <a:rPr lang="lt-LT"/>
              <a:t>Penktas lygis</a:t>
            </a:r>
            <a:endParaRPr lang="en-US"/>
          </a:p>
        </p:txBody>
      </p:sp>
      <p:sp>
        <p:nvSpPr>
          <p:cNvPr id="4" name="Datos vietos rezervavimo ženklas 3">
            <a:extLst>
              <a:ext uri="{FF2B5EF4-FFF2-40B4-BE49-F238E27FC236}">
                <a16:creationId xmlns:a16="http://schemas.microsoft.com/office/drawing/2014/main" id="{5F278535-FA13-42AE-9A9C-123EAFC8E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BACF0C-473E-4F29-9B50-6E1EABFFB8B1}" type="datetimeFigureOut">
              <a:rPr lang="en-US" smtClean="0"/>
              <a:t>2/26/2021</a:t>
            </a:fld>
            <a:endParaRPr lang="en-US"/>
          </a:p>
        </p:txBody>
      </p:sp>
      <p:sp>
        <p:nvSpPr>
          <p:cNvPr id="5" name="Poraštės vietos rezervavimo ženklas 4">
            <a:extLst>
              <a:ext uri="{FF2B5EF4-FFF2-40B4-BE49-F238E27FC236}">
                <a16:creationId xmlns:a16="http://schemas.microsoft.com/office/drawing/2014/main" id="{73CEFD7D-E655-456C-B5D6-0140FD249B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a:extLst>
              <a:ext uri="{FF2B5EF4-FFF2-40B4-BE49-F238E27FC236}">
                <a16:creationId xmlns:a16="http://schemas.microsoft.com/office/drawing/2014/main" id="{541C1B40-16C3-436A-B27A-32F5E3509E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BF5E4E-CA93-422C-B106-5EA3DD1B74C7}" type="slidenum">
              <a:rPr lang="en-US" smtClean="0"/>
              <a:t>‹#›</a:t>
            </a:fld>
            <a:endParaRPr lang="en-US"/>
          </a:p>
        </p:txBody>
      </p:sp>
    </p:spTree>
    <p:extLst>
      <p:ext uri="{BB962C8B-B14F-4D97-AF65-F5344CB8AC3E}">
        <p14:creationId xmlns:p14="http://schemas.microsoft.com/office/powerpoint/2010/main" val="702132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NUL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NUL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NUL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NUL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NUL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NUL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NUL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NUL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8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NUL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NUL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1524000" y="2556588"/>
            <a:ext cx="9144000" cy="1744824"/>
          </a:xfrm>
        </p:spPr>
        <p:txBody>
          <a:bodyPr>
            <a:normAutofit fontScale="90000"/>
          </a:bodyPr>
          <a:lstStyle/>
          <a:p>
            <a:r>
              <a:rPr lang="lt-LT" b="1" cap="all" dirty="0" err="1">
                <a:effectLst>
                  <a:outerShdw blurRad="38100" dist="38100" dir="2700000" algn="tl">
                    <a:srgbClr val="000000">
                      <a:alpha val="43137"/>
                    </a:srgbClr>
                  </a:outerShdw>
                </a:effectLst>
                <a:latin typeface="Times New Roman" panose="02020603050405020304" pitchFamily="18" charset="0"/>
              </a:rPr>
              <a:t>Smart</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device</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sensors</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programing</a:t>
            </a:r>
            <a:endParaRPr lang="en-US" b="1" cap="all" dirty="0">
              <a:effectLst>
                <a:outerShdw blurRad="38100" dist="38100" dir="2700000" algn="tl">
                  <a:srgbClr val="000000">
                    <a:alpha val="43137"/>
                  </a:srgbClr>
                </a:outerShdw>
              </a:effectLst>
              <a:latin typeface="Times New Roman" panose="02020603050405020304" pitchFamily="18" charset="0"/>
            </a:endParaRP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en-US" dirty="0">
                <a:latin typeface="Times New Roman" panose="02020603050405020304" pitchFamily="18" charset="0"/>
                <a:cs typeface="Times New Roman" panose="02020603050405020304" pitchFamily="18" charset="0"/>
              </a:rPr>
              <a:t>A</a:t>
            </a:r>
            <a:r>
              <a:rPr lang="lt-LT" dirty="0" err="1">
                <a:latin typeface="Times New Roman" panose="02020603050405020304" pitchFamily="18" charset="0"/>
                <a:cs typeface="Times New Roman" panose="02020603050405020304" pitchFamily="18" charset="0"/>
              </a:rPr>
              <a:t>ssistant</a:t>
            </a:r>
            <a:r>
              <a:rPr lang="lt-LT" dirty="0">
                <a:latin typeface="Times New Roman" panose="02020603050405020304" pitchFamily="18" charset="0"/>
                <a:cs typeface="Times New Roman" panose="02020603050405020304" pitchFamily="18" charset="0"/>
              </a:rPr>
              <a:t>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971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5E0F1A9-8297-4B5B-8822-5E4545BBB574}"/>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Overview of electronic components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1D99B4F1-C646-4C11-B3AF-C08DA3B331F7}"/>
              </a:ext>
            </a:extLst>
          </p:cNvPr>
          <p:cNvSpPr>
            <a:spLocks noGrp="1"/>
          </p:cNvSpPr>
          <p:nvPr>
            <p:ph idx="1"/>
          </p:nvPr>
        </p:nvSpPr>
        <p:spPr/>
        <p:txBody>
          <a:bodyPr>
            <a:normAutofit/>
          </a:bodyPr>
          <a:lstStyle/>
          <a:p>
            <a:pPr marL="0" indent="0" algn="ctr">
              <a:buNone/>
            </a:pPr>
            <a:r>
              <a:rPr lang="en-US" sz="4000" u="sng" dirty="0">
                <a:latin typeface="Times New Roman" panose="02020603050405020304" pitchFamily="18" charset="0"/>
                <a:cs typeface="Times New Roman" panose="02020603050405020304" pitchFamily="18" charset="0"/>
              </a:rPr>
              <a:t>What is electronics?</a:t>
            </a:r>
            <a:endParaRPr lang="lt-LT" sz="4000" u="sng" dirty="0">
              <a:latin typeface="Times New Roman" panose="02020603050405020304" pitchFamily="18" charset="0"/>
              <a:cs typeface="Times New Roman" panose="02020603050405020304" pitchFamily="18" charset="0"/>
            </a:endParaRPr>
          </a:p>
        </p:txBody>
      </p:sp>
      <p:pic>
        <p:nvPicPr>
          <p:cNvPr id="5" name="Paveikslėlis 4" descr="Paveikslėlis, kuriame yra juoda&#10;&#10;Automatiškai sugeneruotas aprašymas">
            <a:extLst>
              <a:ext uri="{FF2B5EF4-FFF2-40B4-BE49-F238E27FC236}">
                <a16:creationId xmlns:a16="http://schemas.microsoft.com/office/drawing/2014/main" id="{331B0BC4-CC01-4F1A-8232-131493A13E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3622" y="2831262"/>
            <a:ext cx="2744756" cy="4026738"/>
          </a:xfrm>
          <a:prstGeom prst="rect">
            <a:avLst/>
          </a:prstGeom>
        </p:spPr>
      </p:pic>
    </p:spTree>
    <p:extLst>
      <p:ext uri="{BB962C8B-B14F-4D97-AF65-F5344CB8AC3E}">
        <p14:creationId xmlns:p14="http://schemas.microsoft.com/office/powerpoint/2010/main" val="19003758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AF73FFC-91BE-4404-924C-CAA0B8889FB9}"/>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Kintamoji elektros srovė (AC)</a:t>
            </a:r>
          </a:p>
        </p:txBody>
      </p:sp>
      <p:sp>
        <p:nvSpPr>
          <p:cNvPr id="3" name="Turinio vietos rezervavimo ženklas 2">
            <a:extLst>
              <a:ext uri="{FF2B5EF4-FFF2-40B4-BE49-F238E27FC236}">
                <a16:creationId xmlns:a16="http://schemas.microsoft.com/office/drawing/2014/main" id="{BE3100EE-7D66-4BD7-B3D3-0AB664AF6B1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main parameters describing the alternating current are period, frequency (expressed in Hertz) and amplitude. AC is being used on power lines around the world. For powering all devices marked with the AC symbol and the sinusoidal symbol. Although voltage and frequency values may vary from country to country (e.g., USA is 110 V at 60 Hz).</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žinutė&#10;&#10;Automatiškai sugeneruotas aprašymas">
            <a:extLst>
              <a:ext uri="{FF2B5EF4-FFF2-40B4-BE49-F238E27FC236}">
                <a16:creationId xmlns:a16="http://schemas.microsoft.com/office/drawing/2014/main" id="{1CF208D3-457D-4938-87D0-D7CFCCE46C2D}"/>
              </a:ext>
            </a:extLst>
          </p:cNvPr>
          <p:cNvPicPr>
            <a:picLocks noChangeAspect="1"/>
          </p:cNvPicPr>
          <p:nvPr/>
        </p:nvPicPr>
        <p:blipFill rotWithShape="1">
          <a:blip r:embed="rId2">
            <a:extLst>
              <a:ext uri="{28A0092B-C50C-407E-A947-70E740481C1C}">
                <a14:useLocalDpi xmlns:a14="http://schemas.microsoft.com/office/drawing/2010/main" val="0"/>
              </a:ext>
            </a:extLst>
          </a:blip>
          <a:srcRect t="45356" b="24163"/>
          <a:stretch/>
        </p:blipFill>
        <p:spPr>
          <a:xfrm>
            <a:off x="4528118" y="4893906"/>
            <a:ext cx="3135764" cy="1031033"/>
          </a:xfrm>
          <a:prstGeom prst="roundRect">
            <a:avLst/>
          </a:prstGeom>
        </p:spPr>
      </p:pic>
    </p:spTree>
    <p:extLst>
      <p:ext uri="{BB962C8B-B14F-4D97-AF65-F5344CB8AC3E}">
        <p14:creationId xmlns:p14="http://schemas.microsoft.com/office/powerpoint/2010/main" val="21362491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76263FF-05D7-417F-8BEB-2EB32B97143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Direct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current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(DC)</a:t>
            </a:r>
          </a:p>
        </p:txBody>
      </p:sp>
      <p:sp>
        <p:nvSpPr>
          <p:cNvPr id="3" name="Turinio vietos rezervavimo ženklas 2">
            <a:extLst>
              <a:ext uri="{FF2B5EF4-FFF2-40B4-BE49-F238E27FC236}">
                <a16:creationId xmlns:a16="http://schemas.microsoft.com/office/drawing/2014/main" id="{6EBA9B65-1AA1-4324-937B-D8E7105BC597}"/>
              </a:ext>
            </a:extLst>
          </p:cNvPr>
          <p:cNvSpPr>
            <a:spLocks noGrp="1"/>
          </p:cNvSpPr>
          <p:nvPr>
            <p:ph idx="1"/>
          </p:nvPr>
        </p:nvSpPr>
        <p:spPr/>
        <p:txBody>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Direct current (DC), unlike alternating current, has two poles - negative and positive. There is a potential difference between them, that is, tension. By convention, both electricity loads move from the positive pole to the negative pole, although in reality the opposite is true. The DC diagram is a straight line.</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91D49AFB-E1F5-4FD5-B516-1C1A25C44E0A}"/>
              </a:ext>
            </a:extLst>
          </p:cNvPr>
          <p:cNvPicPr>
            <a:picLocks noChangeAspect="1"/>
          </p:cNvPicPr>
          <p:nvPr/>
        </p:nvPicPr>
        <p:blipFill>
          <a:blip r:embed="rId2"/>
          <a:stretch>
            <a:fillRect/>
          </a:stretch>
        </p:blipFill>
        <p:spPr>
          <a:xfrm>
            <a:off x="4038600" y="4237347"/>
            <a:ext cx="4114800" cy="2221487"/>
          </a:xfrm>
          <a:prstGeom prst="roundRect">
            <a:avLst/>
          </a:prstGeom>
        </p:spPr>
      </p:pic>
    </p:spTree>
    <p:extLst>
      <p:ext uri="{BB962C8B-B14F-4D97-AF65-F5344CB8AC3E}">
        <p14:creationId xmlns:p14="http://schemas.microsoft.com/office/powerpoint/2010/main" val="2118409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9F27A28-B18D-41E8-8BBF-670653AB2E3B}"/>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Direct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current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(DC)</a:t>
            </a:r>
            <a:endParaRPr lang="lt-LT" sz="4500" dirty="0"/>
          </a:p>
        </p:txBody>
      </p:sp>
      <p:sp>
        <p:nvSpPr>
          <p:cNvPr id="3" name="Turinio vietos rezervavimo ženklas 2">
            <a:extLst>
              <a:ext uri="{FF2B5EF4-FFF2-40B4-BE49-F238E27FC236}">
                <a16:creationId xmlns:a16="http://schemas.microsoft.com/office/drawing/2014/main" id="{51502941-093B-4E87-AE43-1F773EA1CF53}"/>
              </a:ext>
            </a:extLst>
          </p:cNvPr>
          <p:cNvSpPr>
            <a:spLocks noGrp="1"/>
          </p:cNvSpPr>
          <p:nvPr>
            <p:ph idx="1"/>
          </p:nvPr>
        </p:nvSpPr>
        <p:spPr/>
        <p:txBody>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The main direct current source is power supplies and galvanic cells (i.e., batteries and accumulators). Most electronic devices are specifically powered by direct current. It can be obtained without any problems through power supplies and rectifiers, directly from an AC outlet that carries AC power.</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žinutė&#10;&#10;Automatiškai sugeneruotas aprašymas">
            <a:extLst>
              <a:ext uri="{FF2B5EF4-FFF2-40B4-BE49-F238E27FC236}">
                <a16:creationId xmlns:a16="http://schemas.microsoft.com/office/drawing/2014/main" id="{3A940DF6-3F35-4B84-917E-94E0F2F5C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740" y="4072101"/>
            <a:ext cx="2496716" cy="2560734"/>
          </a:xfrm>
          <a:prstGeom prst="roundRect">
            <a:avLst/>
          </a:prstGeom>
        </p:spPr>
      </p:pic>
      <p:pic>
        <p:nvPicPr>
          <p:cNvPr id="6" name="Paveikslėlis 5" descr="Paveikslėlis, kuriame yra žinutė&#10;&#10;Automatiškai sugeneruotas aprašymas">
            <a:extLst>
              <a:ext uri="{FF2B5EF4-FFF2-40B4-BE49-F238E27FC236}">
                <a16:creationId xmlns:a16="http://schemas.microsoft.com/office/drawing/2014/main" id="{5B2E2DD5-8F49-476C-A944-AAFCCBA8F2EA}"/>
              </a:ext>
            </a:extLst>
          </p:cNvPr>
          <p:cNvPicPr>
            <a:picLocks noChangeAspect="1"/>
          </p:cNvPicPr>
          <p:nvPr/>
        </p:nvPicPr>
        <p:blipFill rotWithShape="1">
          <a:blip r:embed="rId3">
            <a:extLst>
              <a:ext uri="{28A0092B-C50C-407E-A947-70E740481C1C}">
                <a14:useLocalDpi xmlns:a14="http://schemas.microsoft.com/office/drawing/2010/main" val="0"/>
              </a:ext>
            </a:extLst>
          </a:blip>
          <a:srcRect t="17495" b="52024"/>
          <a:stretch/>
        </p:blipFill>
        <p:spPr>
          <a:xfrm>
            <a:off x="6096000" y="4858350"/>
            <a:ext cx="3135764" cy="1031033"/>
          </a:xfrm>
          <a:prstGeom prst="roundRect">
            <a:avLst/>
          </a:prstGeom>
        </p:spPr>
      </p:pic>
    </p:spTree>
    <p:extLst>
      <p:ext uri="{BB962C8B-B14F-4D97-AF65-F5344CB8AC3E}">
        <p14:creationId xmlns:p14="http://schemas.microsoft.com/office/powerpoint/2010/main" val="8059398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58DBD13-A33A-49BE-A41D-B477CBFEFAC1}"/>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Electronic</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C633B6F7-C57C-4614-B87C-2D94CE035D3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Electronics are distinguished by many types and specification schemes. However, the meaning of all of them remains similar - to explain the operation, structure, logic and the like of the device. The following are an overview of several types of schemes you may encounter.</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09119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1A0D926-9FD6-4B20-B048-7890D90668AA}"/>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Electrical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schematics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E0C22348-4CF7-4774-A71A-7CFCD044D36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Wiring diagrams do not reflect the actual arrangement of components in the device, but usually have a certain arrangement of components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They specify which contacts of the component used are connected to the next component and which are connected to the power supply</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Thus, electrical schematics indicate the paths of electricity flow</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1A734D42-5541-4A6F-A8A4-B2226E157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566" y="4572001"/>
            <a:ext cx="3318868" cy="2175944"/>
          </a:xfrm>
          <a:prstGeom prst="roundRect">
            <a:avLst/>
          </a:prstGeom>
        </p:spPr>
      </p:pic>
    </p:spTree>
    <p:extLst>
      <p:ext uri="{BB962C8B-B14F-4D97-AF65-F5344CB8AC3E}">
        <p14:creationId xmlns:p14="http://schemas.microsoft.com/office/powerpoint/2010/main" val="14802104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581EEA9-E855-4333-947F-F8F26B4725D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Electrical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schematics</a:t>
            </a:r>
            <a:endParaRPr lang="lt-LT" sz="4500" dirty="0"/>
          </a:p>
        </p:txBody>
      </p:sp>
      <p:pic>
        <p:nvPicPr>
          <p:cNvPr id="9" name="Turinio vietos rezervavimo ženklas 8">
            <a:extLst>
              <a:ext uri="{FF2B5EF4-FFF2-40B4-BE49-F238E27FC236}">
                <a16:creationId xmlns:a16="http://schemas.microsoft.com/office/drawing/2014/main" id="{BD2E9635-A509-4553-8467-1A0F55412F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714" y="1755727"/>
            <a:ext cx="8708572" cy="4976326"/>
          </a:xfrm>
          <a:prstGeom prst="roundRect">
            <a:avLst/>
          </a:prstGeom>
        </p:spPr>
      </p:pic>
    </p:spTree>
    <p:extLst>
      <p:ext uri="{BB962C8B-B14F-4D97-AF65-F5344CB8AC3E}">
        <p14:creationId xmlns:p14="http://schemas.microsoft.com/office/powerpoint/2010/main" val="17757538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8BE3AF8-65D4-4AB7-B097-BEC518213252}"/>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Wiring</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D5A46D3-F23E-4771-A58A-5A02878EA6DB}"/>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Wiring diagrams are usually used when the device consists of separate modules that have certain contacts that must be connected to both the power supply and each other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So wiring diagrams specify exactly which contacts are connected, where and to whom</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27214E17-A1B2-4E56-9E91-2662423C1F6A}"/>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4702"/>
          <a:stretch/>
        </p:blipFill>
        <p:spPr>
          <a:xfrm>
            <a:off x="4662379" y="3894299"/>
            <a:ext cx="2867242" cy="2598576"/>
          </a:xfrm>
          <a:prstGeom prst="roundRect">
            <a:avLst/>
          </a:prstGeom>
        </p:spPr>
      </p:pic>
    </p:spTree>
    <p:extLst>
      <p:ext uri="{BB962C8B-B14F-4D97-AF65-F5344CB8AC3E}">
        <p14:creationId xmlns:p14="http://schemas.microsoft.com/office/powerpoint/2010/main" val="648876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90505A6-23A6-4AB6-87D2-1443DBA793C6}"/>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Wiring</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diagrams</a:t>
            </a:r>
            <a:endParaRPr lang="lt-LT" sz="4500" dirty="0"/>
          </a:p>
        </p:txBody>
      </p:sp>
      <p:pic>
        <p:nvPicPr>
          <p:cNvPr id="6" name="Paveikslėlis 5">
            <a:extLst>
              <a:ext uri="{FF2B5EF4-FFF2-40B4-BE49-F238E27FC236}">
                <a16:creationId xmlns:a16="http://schemas.microsoft.com/office/drawing/2014/main" id="{5F8FADEB-CCCE-46F4-97EF-F850B897C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596" y="1788170"/>
            <a:ext cx="7896808" cy="4933180"/>
          </a:xfrm>
          <a:prstGeom prst="roundRect">
            <a:avLst/>
          </a:prstGeom>
        </p:spPr>
      </p:pic>
    </p:spTree>
    <p:extLst>
      <p:ext uri="{BB962C8B-B14F-4D97-AF65-F5344CB8AC3E}">
        <p14:creationId xmlns:p14="http://schemas.microsoft.com/office/powerpoint/2010/main" val="536167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60F302B-AAFE-4066-B619-36FB7CD1E49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Structure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70BBC35-C9C1-43A5-AD84-DDED6FDC822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Layout diagrams are usually the initial stage in the design of a device because in them polarity, and terminal connection does not mater.</a:t>
            </a:r>
          </a:p>
          <a:p>
            <a:pPr algn="just"/>
            <a:r>
              <a:rPr lang="en-US" dirty="0">
                <a:latin typeface="Times New Roman" panose="02020603050405020304" pitchFamily="18" charset="0"/>
                <a:cs typeface="Times New Roman" panose="02020603050405020304" pitchFamily="18" charset="0"/>
              </a:rPr>
              <a:t>The essence of the structure diagram is the connection logic, in order to graphically represent which block is connected to what.</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4514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2F5078D-CF07-4E21-90A3-CD11457BC67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Structure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diagrams</a:t>
            </a:r>
            <a:endParaRPr lang="lt-LT" sz="4500" dirty="0"/>
          </a:p>
        </p:txBody>
      </p:sp>
      <p:pic>
        <p:nvPicPr>
          <p:cNvPr id="4" name="Paveikslėlis 3">
            <a:extLst>
              <a:ext uri="{FF2B5EF4-FFF2-40B4-BE49-F238E27FC236}">
                <a16:creationId xmlns:a16="http://schemas.microsoft.com/office/drawing/2014/main" id="{9796E363-7F48-40C5-985D-ADE59D126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603" y="1848532"/>
            <a:ext cx="5666794" cy="4943082"/>
          </a:xfrm>
          <a:prstGeom prst="roundRect">
            <a:avLst/>
          </a:prstGeom>
        </p:spPr>
      </p:pic>
    </p:spTree>
    <p:extLst>
      <p:ext uri="{BB962C8B-B14F-4D97-AF65-F5344CB8AC3E}">
        <p14:creationId xmlns:p14="http://schemas.microsoft.com/office/powerpoint/2010/main" val="2232484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102564D-84E7-4869-AF14-BD49C670769D}"/>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electronics?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B1A51CF0-FAFC-4585-8A9D-36A43ED248BB}"/>
              </a:ext>
            </a:extLst>
          </p:cNvPr>
          <p:cNvSpPr>
            <a:spLocks noGrp="1"/>
          </p:cNvSpPr>
          <p:nvPr>
            <p:ph idx="1"/>
          </p:nvPr>
        </p:nvSpPr>
        <p:spPr/>
        <p:txBody>
          <a:bodyPr/>
          <a:lstStyle/>
          <a:p>
            <a:pPr>
              <a:lnSpc>
                <a:spcPct val="100000"/>
              </a:lnSpc>
            </a:pPr>
            <a:endParaRPr lang="lt-LT" dirty="0"/>
          </a:p>
          <a:p>
            <a:pPr algn="just">
              <a:lnSpc>
                <a:spcPct val="100000"/>
              </a:lnSpc>
            </a:pPr>
            <a:r>
              <a:rPr lang="en-US" sz="3000" dirty="0">
                <a:latin typeface="Times New Roman" panose="02020603050405020304" pitchFamily="18" charset="0"/>
                <a:cs typeface="Times New Roman" panose="02020603050405020304" pitchFamily="18" charset="0"/>
              </a:rPr>
              <a:t>Electronics is the science of controlling the flow of electrons. It involves circuits that are made up of parts called components, and connecting wires / conductors that control the flow of electricity and direct it to do useful things or turn them into electrical current and voltage signals to store information</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708857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48AB6AE-4B04-4C71-831E-E3ADFFB35094}"/>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devices that are used in electronics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00AF5335-0740-4984-B9FF-046B29D7B06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Below we will review the basic devices, the tools that are most commonly used in electronics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65494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7176AC5-2880-4690-A9EA-4013A178ED06}"/>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Multimeter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B9259C73-ECBB-4199-B070-83EDB6CB386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multimeter, or </a:t>
            </a:r>
            <a:r>
              <a:rPr lang="en-US" dirty="0" err="1">
                <a:latin typeface="Times New Roman" panose="02020603050405020304" pitchFamily="18" charset="0"/>
                <a:cs typeface="Times New Roman" panose="02020603050405020304" pitchFamily="18" charset="0"/>
              </a:rPr>
              <a:t>multitester</a:t>
            </a:r>
            <a:r>
              <a:rPr lang="en-US" dirty="0">
                <a:latin typeface="Times New Roman" panose="02020603050405020304" pitchFamily="18" charset="0"/>
                <a:cs typeface="Times New Roman" panose="02020603050405020304" pitchFamily="18" charset="0"/>
              </a:rPr>
              <a:t>, is an electronic measuring device that combines several measuring functions in one device. A typical multimeter can measure voltage, current, resistance, capacitance and sometimes inductance</a:t>
            </a:r>
            <a:r>
              <a:rPr lang="lt-LT" dirty="0">
                <a:latin typeface="Times New Roman" panose="02020603050405020304" pitchFamily="18" charset="0"/>
                <a:cs typeface="Times New Roman" panose="02020603050405020304" pitchFamily="18" charset="0"/>
              </a:rPr>
              <a:t>.</a:t>
            </a:r>
          </a:p>
        </p:txBody>
      </p:sp>
      <p:pic>
        <p:nvPicPr>
          <p:cNvPr id="5" name="Paveikslėlis 4" descr="Paveikslėlis, kuriame yra žinutė, įrenginys, metras, matuoklis&#10;&#10;Automatiškai sugeneruotas aprašymas">
            <a:extLst>
              <a:ext uri="{FF2B5EF4-FFF2-40B4-BE49-F238E27FC236}">
                <a16:creationId xmlns:a16="http://schemas.microsoft.com/office/drawing/2014/main" id="{7A81EC1E-4128-4E52-8E97-4704C4223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172" y="3167743"/>
            <a:ext cx="3568958" cy="3568958"/>
          </a:xfrm>
          <a:prstGeom prst="roundRect">
            <a:avLst/>
          </a:prstGeom>
        </p:spPr>
      </p:pic>
    </p:spTree>
    <p:extLst>
      <p:ext uri="{BB962C8B-B14F-4D97-AF65-F5344CB8AC3E}">
        <p14:creationId xmlns:p14="http://schemas.microsoft.com/office/powerpoint/2010/main" val="25576345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A95153E-C918-43F1-944C-2AB6265C09D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Oscilloscope</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3E28FF4-D205-4DC0-836B-A1CE4A9B72D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An oscilloscope, is a type of electronic device that graphically displays a variable signal voltage, usually as a calibrated, 2D diagram of one or more signals as a function of time. The waveform shown can then be analyzed for properties such as amplitude, frequency, rise time, time interval, distortions, and so on.</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78EC1E7-500A-4C22-B8A4-2F3D5CA8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43" y="4339836"/>
            <a:ext cx="3844713" cy="2153039"/>
          </a:xfrm>
          <a:prstGeom prst="roundRect">
            <a:avLst/>
          </a:prstGeom>
        </p:spPr>
      </p:pic>
    </p:spTree>
    <p:extLst>
      <p:ext uri="{BB962C8B-B14F-4D97-AF65-F5344CB8AC3E}">
        <p14:creationId xmlns:p14="http://schemas.microsoft.com/office/powerpoint/2010/main" val="37990262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25E5A63-4753-4432-A093-9E6A9895D950}"/>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Oscilloscope</a:t>
            </a:r>
            <a:endParaRPr lang="lt-LT" sz="4500" dirty="0"/>
          </a:p>
        </p:txBody>
      </p:sp>
      <p:pic>
        <p:nvPicPr>
          <p:cNvPr id="5" name="Paveikslėlis 4">
            <a:extLst>
              <a:ext uri="{FF2B5EF4-FFF2-40B4-BE49-F238E27FC236}">
                <a16:creationId xmlns:a16="http://schemas.microsoft.com/office/drawing/2014/main" id="{9B2CD8DD-DF74-433C-A3C9-60ACE9FC0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808" y="1384923"/>
            <a:ext cx="7066384" cy="5338000"/>
          </a:xfrm>
          <a:prstGeom prst="roundRect">
            <a:avLst/>
          </a:prstGeom>
        </p:spPr>
      </p:pic>
    </p:spTree>
    <p:extLst>
      <p:ext uri="{BB962C8B-B14F-4D97-AF65-F5344CB8AC3E}">
        <p14:creationId xmlns:p14="http://schemas.microsoft.com/office/powerpoint/2010/main" val="330227176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D3EA9F5-4DE1-4F81-9AF8-25278DC4037A}"/>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Soldering iron and its accessories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C5F0828-D3EB-4E9A-9416-D2DE4C2DDB3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device comes in many shapes and variations, but basically it is just a device with a certain resistance, the front of which heats up to a high temperature (0-500 degrees)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Using a hot part of the device, the contacts for soldering the component are heated and the required solder layer is melted on them (with the help of a soldering iron), which, when the soldering iron is removed, suddenly cools and hardens, thus forming a strong electrical contact.</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elektroniniai prietaisai, grandinė&#10;&#10;Automatiškai sugeneruotas aprašymas">
            <a:extLst>
              <a:ext uri="{FF2B5EF4-FFF2-40B4-BE49-F238E27FC236}">
                <a16:creationId xmlns:a16="http://schemas.microsoft.com/office/drawing/2014/main" id="{3745C4FE-F52A-4E14-AB5C-06EB9A93B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6312" y="4913442"/>
            <a:ext cx="2619375" cy="1743075"/>
          </a:xfrm>
          <a:prstGeom prst="roundRect">
            <a:avLst/>
          </a:prstGeom>
        </p:spPr>
      </p:pic>
    </p:spTree>
    <p:extLst>
      <p:ext uri="{BB962C8B-B14F-4D97-AF65-F5344CB8AC3E}">
        <p14:creationId xmlns:p14="http://schemas.microsoft.com/office/powerpoint/2010/main" val="29667861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8CB68C6-BFDF-4A2C-964B-84822C5C339B}"/>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Soldering iron and its accessories</a:t>
            </a:r>
            <a:endParaRPr lang="lt-LT" sz="4500" dirty="0"/>
          </a:p>
        </p:txBody>
      </p:sp>
      <p:pic>
        <p:nvPicPr>
          <p:cNvPr id="5" name="Paveikslėlis 4">
            <a:extLst>
              <a:ext uri="{FF2B5EF4-FFF2-40B4-BE49-F238E27FC236}">
                <a16:creationId xmlns:a16="http://schemas.microsoft.com/office/drawing/2014/main" id="{DDA84138-6DB8-4ECF-81A6-11BF9260B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861" y="1487748"/>
            <a:ext cx="5144278" cy="5170128"/>
          </a:xfrm>
          <a:prstGeom prst="roundRect">
            <a:avLst/>
          </a:prstGeom>
        </p:spPr>
      </p:pic>
    </p:spTree>
    <p:extLst>
      <p:ext uri="{BB962C8B-B14F-4D97-AF65-F5344CB8AC3E}">
        <p14:creationId xmlns:p14="http://schemas.microsoft.com/office/powerpoint/2010/main" val="36484570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24717F2-BE36-40D4-A534-133A97E483C7}"/>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Precision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screwdrivers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A4DD9E39-3018-4112-A189-A04921118FF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Because in many cases, when trying to repair, improve, or just see real diagrams, the device needs to be disassembled, its housing opened, so precision screwdrivers are an integral part of electronics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Especially in these times, when there are an infinite number of different types of screws and many of them are designed specifically for protection against opening, so special screwdrivers of unusual shape are necessary.</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žinutė, metalo dirbiniai, varžtas&#10;&#10;Automatiškai sugeneruotas aprašymas">
            <a:extLst>
              <a:ext uri="{FF2B5EF4-FFF2-40B4-BE49-F238E27FC236}">
                <a16:creationId xmlns:a16="http://schemas.microsoft.com/office/drawing/2014/main" id="{8521FD6B-1991-43AC-9423-7182E2EF5A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674" y="4801365"/>
            <a:ext cx="2251399" cy="1786825"/>
          </a:xfrm>
          <a:prstGeom prst="roundRect">
            <a:avLst/>
          </a:prstGeom>
        </p:spPr>
      </p:pic>
      <p:pic>
        <p:nvPicPr>
          <p:cNvPr id="7" name="Paveikslėlis 6" descr="Paveikslėlis, kuriame yra metalo dirbiniai, varžtas, įranga&#10;&#10;Automatiškai sugeneruotas aprašymas">
            <a:extLst>
              <a:ext uri="{FF2B5EF4-FFF2-40B4-BE49-F238E27FC236}">
                <a16:creationId xmlns:a16="http://schemas.microsoft.com/office/drawing/2014/main" id="{CCBE6F15-BE58-411C-B619-BC7E7FECB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355" y="4766459"/>
            <a:ext cx="2152261" cy="1793551"/>
          </a:xfrm>
          <a:prstGeom prst="roundRect">
            <a:avLst/>
          </a:prstGeom>
        </p:spPr>
      </p:pic>
    </p:spTree>
    <p:extLst>
      <p:ext uri="{BB962C8B-B14F-4D97-AF65-F5344CB8AC3E}">
        <p14:creationId xmlns:p14="http://schemas.microsoft.com/office/powerpoint/2010/main" val="34930842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2F75D6A-3CE9-4C61-9729-DD20CF2D9049}"/>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Precision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screwdrivers</a:t>
            </a:r>
            <a:endParaRPr lang="lt-LT" sz="4500" dirty="0"/>
          </a:p>
        </p:txBody>
      </p:sp>
      <p:pic>
        <p:nvPicPr>
          <p:cNvPr id="5" name="Paveikslėlis 4" descr="Paveikslėlis, kuriame yra vidinis, skirtingas, elementai, išdėstyta&#10;&#10;Automatiškai sugeneruotas aprašymas">
            <a:extLst>
              <a:ext uri="{FF2B5EF4-FFF2-40B4-BE49-F238E27FC236}">
                <a16:creationId xmlns:a16="http://schemas.microsoft.com/office/drawing/2014/main" id="{484A12EE-B2D2-43AF-B779-EFDE96573BC1}"/>
              </a:ext>
            </a:extLst>
          </p:cNvPr>
          <p:cNvPicPr>
            <a:picLocks noChangeAspect="1"/>
          </p:cNvPicPr>
          <p:nvPr/>
        </p:nvPicPr>
        <p:blipFill rotWithShape="1">
          <a:blip r:embed="rId2">
            <a:extLst>
              <a:ext uri="{28A0092B-C50C-407E-A947-70E740481C1C}">
                <a14:useLocalDpi xmlns:a14="http://schemas.microsoft.com/office/drawing/2010/main" val="0"/>
              </a:ext>
            </a:extLst>
          </a:blip>
          <a:srcRect l="30522" t="24653" r="33603" b="748"/>
          <a:stretch/>
        </p:blipFill>
        <p:spPr>
          <a:xfrm>
            <a:off x="4512128" y="1588051"/>
            <a:ext cx="3167744" cy="5115994"/>
          </a:xfrm>
          <a:prstGeom prst="roundRect">
            <a:avLst/>
          </a:prstGeom>
        </p:spPr>
      </p:pic>
    </p:spTree>
    <p:extLst>
      <p:ext uri="{BB962C8B-B14F-4D97-AF65-F5344CB8AC3E}">
        <p14:creationId xmlns:p14="http://schemas.microsoft.com/office/powerpoint/2010/main" val="26988887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en-US" sz="8800" b="1" dirty="0">
                <a:latin typeface="Times New Roman" panose="02020603050405020304" pitchFamily="18" charset="0"/>
                <a:cs typeface="Times New Roman" panose="02020603050405020304" pitchFamily="18" charset="0"/>
              </a:rPr>
              <a:t>G</a:t>
            </a:r>
            <a:r>
              <a:rPr lang="lt-LT" sz="8800" b="1" dirty="0" err="1">
                <a:latin typeface="Times New Roman" panose="02020603050405020304" pitchFamily="18" charset="0"/>
                <a:cs typeface="Times New Roman" panose="02020603050405020304" pitchFamily="18" charset="0"/>
              </a:rPr>
              <a:t>oodbye</a:t>
            </a:r>
            <a:endParaRPr lang="en-US" sz="8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1347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80235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0B3FEB2-33F8-40C5-B9CB-A60287ADD58D}"/>
              </a:ext>
            </a:extLst>
          </p:cNvPr>
          <p:cNvSpPr>
            <a:spLocks noGrp="1"/>
          </p:cNvSpPr>
          <p:nvPr>
            <p:ph type="title"/>
          </p:nvPr>
        </p:nvSpPr>
        <p:spPr>
          <a:xfrm>
            <a:off x="838200" y="2766218"/>
            <a:ext cx="10515600" cy="1325563"/>
          </a:xfrm>
        </p:spPr>
        <p:txBody>
          <a:bodyPr>
            <a:normAutofit fontScale="90000"/>
          </a:bodyPr>
          <a:lstStyle/>
          <a:p>
            <a:pPr algn="ctr"/>
            <a:r>
              <a:rPr lang="en-US"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their types and encodings</a:t>
            </a:r>
            <a:endParaRPr lang="lt-LT" sz="6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7026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65314" y="2556588"/>
            <a:ext cx="12126686" cy="1744824"/>
          </a:xfrm>
        </p:spPr>
        <p:txBody>
          <a:bodyPr>
            <a:normAutofit/>
          </a:bodyPr>
          <a:lstStyle/>
          <a:p>
            <a:r>
              <a:rPr lang="en-US" b="1" cap="all" dirty="0">
                <a:effectLst>
                  <a:outerShdw blurRad="38100" dist="38100" dir="2700000" algn="tl">
                    <a:srgbClr val="000000">
                      <a:alpha val="43137"/>
                    </a:srgbClr>
                  </a:outerShdw>
                </a:effectLst>
                <a:latin typeface="Times New Roman" panose="02020603050405020304" pitchFamily="18" charset="0"/>
              </a:rPr>
              <a:t>Programming of smart device components</a:t>
            </a: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lt-LT" dirty="0">
                <a:latin typeface="Times New Roman" panose="02020603050405020304" pitchFamily="18" charset="0"/>
                <a:cs typeface="Times New Roman" panose="02020603050405020304" pitchFamily="18" charset="0"/>
              </a:rPr>
              <a:t>Asistentas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57818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FFE4F38-85D9-456E-9848-DA1EACC0BDC0}"/>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onnection</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BEFC566-752C-423D-864F-0B3531062E94}"/>
              </a:ext>
            </a:extLst>
          </p:cNvPr>
          <p:cNvSpPr>
            <a:spLocks noGrp="1"/>
          </p:cNvSpPr>
          <p:nvPr>
            <p:ph idx="1"/>
          </p:nvPr>
        </p:nvSpPr>
        <p:spPr/>
        <p:txBody>
          <a:bodyPr/>
          <a:lstStyle/>
          <a:p>
            <a:pPr algn="just"/>
            <a:r>
              <a:rPr lang="en-US" dirty="0">
                <a:latin typeface="Times New Roman" panose="02020603050405020304" pitchFamily="18" charset="0"/>
                <a:ea typeface="Tahoma" panose="020B0604030504040204" pitchFamily="34" charset="0"/>
                <a:cs typeface="Times New Roman" panose="02020603050405020304" pitchFamily="18" charset="0"/>
              </a:rPr>
              <a:t>In electronics, there are two ways in which components can be connected, that is, in parallel or in series. A third, mixed combination of components can also be distinguished. When in a circuit the components are connected both in parallel and in series</a:t>
            </a:r>
            <a:r>
              <a:rPr lang="lt-LT" dirty="0">
                <a:latin typeface="Times New Roman" panose="02020603050405020304" pitchFamily="18" charset="0"/>
                <a:ea typeface="Tahoma" panose="020B0604030504040204" pitchFamily="34" charset="0"/>
                <a:cs typeface="Times New Roman" panose="02020603050405020304" pitchFamily="18" charset="0"/>
              </a:rPr>
              <a:t>. </a:t>
            </a:r>
          </a:p>
          <a:p>
            <a:pPr algn="just"/>
            <a:r>
              <a:rPr lang="en-US" dirty="0">
                <a:latin typeface="Times New Roman" panose="02020603050405020304" pitchFamily="18" charset="0"/>
                <a:ea typeface="Tahoma" panose="020B0604030504040204" pitchFamily="34" charset="0"/>
                <a:cs typeface="Times New Roman" panose="02020603050405020304" pitchFamily="18" charset="0"/>
              </a:rPr>
              <a:t>Depending on the way the resistors are connected, the final resistance and capacity of the circuit vary.</a:t>
            </a:r>
            <a:endParaRPr lang="lt-LT"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4732985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DBAB3A1-8F5E-4ECA-A161-7184CE527B38}"/>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in series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0A1E755-8D97-4611-9D50-7240A197816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Connecting resistors in series means that all resistors are connected in a straight circuit one after the other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Since they are connected one after the other, the current entering the first resistor of the circuit has no choice but to flow further to the second, then the third, and so on.</a:t>
            </a:r>
          </a:p>
          <a:p>
            <a:pPr algn="just"/>
            <a:r>
              <a:rPr lang="en-US" dirty="0">
                <a:latin typeface="Times New Roman" panose="02020603050405020304" pitchFamily="18" charset="0"/>
                <a:cs typeface="Times New Roman" panose="02020603050405020304" pitchFamily="18" charset="0"/>
              </a:rPr>
              <a:t>This means that the same current flows through the entire resistor circuit</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6E57D947-55EC-4E19-AE91-EC6654751F15}"/>
              </a:ext>
            </a:extLst>
          </p:cNvPr>
          <p:cNvPicPr>
            <a:picLocks noChangeAspect="1"/>
          </p:cNvPicPr>
          <p:nvPr/>
        </p:nvPicPr>
        <p:blipFill rotWithShape="1">
          <a:blip r:embed="rId3"/>
          <a:srcRect l="13087" t="23925" r="13750" b="48932"/>
          <a:stretch/>
        </p:blipFill>
        <p:spPr>
          <a:xfrm>
            <a:off x="1635967" y="5584468"/>
            <a:ext cx="8920065" cy="1184989"/>
          </a:xfrm>
          <a:prstGeom prst="roundRect">
            <a:avLst/>
          </a:prstGeom>
        </p:spPr>
      </p:pic>
      <p:pic>
        <p:nvPicPr>
          <p:cNvPr id="7" name="Paveikslėlis 6">
            <a:extLst>
              <a:ext uri="{FF2B5EF4-FFF2-40B4-BE49-F238E27FC236}">
                <a16:creationId xmlns:a16="http://schemas.microsoft.com/office/drawing/2014/main" id="{D2CA3B93-17D4-4EDB-8495-EBD21143535E}"/>
              </a:ext>
            </a:extLst>
          </p:cNvPr>
          <p:cNvPicPr>
            <a:picLocks noChangeAspect="1"/>
          </p:cNvPicPr>
          <p:nvPr/>
        </p:nvPicPr>
        <p:blipFill rotWithShape="1">
          <a:blip r:embed="rId4"/>
          <a:srcRect l="4968" t="21614" r="9525" b="22727"/>
          <a:stretch/>
        </p:blipFill>
        <p:spPr>
          <a:xfrm>
            <a:off x="2492050" y="4583938"/>
            <a:ext cx="7207898" cy="933061"/>
          </a:xfrm>
          <a:prstGeom prst="roundRect">
            <a:avLst/>
          </a:prstGeom>
        </p:spPr>
      </p:pic>
    </p:spTree>
    <p:extLst>
      <p:ext uri="{BB962C8B-B14F-4D97-AF65-F5344CB8AC3E}">
        <p14:creationId xmlns:p14="http://schemas.microsoft.com/office/powerpoint/2010/main" val="21144950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75BE582-B607-466F-8DE3-F55BEAA73BD7}"/>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in series</a:t>
            </a:r>
            <a:endParaRPr lang="lt-LT" dirty="0"/>
          </a:p>
        </p:txBody>
      </p:sp>
      <p:sp>
        <p:nvSpPr>
          <p:cNvPr id="3" name="Turinio vietos rezervavimo ženklas 2">
            <a:extLst>
              <a:ext uri="{FF2B5EF4-FFF2-40B4-BE49-F238E27FC236}">
                <a16:creationId xmlns:a16="http://schemas.microsoft.com/office/drawing/2014/main" id="{74980A23-4AE5-4AD7-9AD5-8883817C1ED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series of resistors connected in series can be thought of as a single resistor with a resistance equal to the sum of the resistances of all the resistors in the circuit.</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71F36667-81FA-4D33-96FA-11A2B101F3A8}"/>
              </a:ext>
            </a:extLst>
          </p:cNvPr>
          <p:cNvPicPr>
            <a:picLocks noChangeAspect="1"/>
          </p:cNvPicPr>
          <p:nvPr/>
        </p:nvPicPr>
        <p:blipFill rotWithShape="1">
          <a:blip r:embed="rId2"/>
          <a:srcRect l="5310" t="15207" r="6897" b="18585"/>
          <a:stretch/>
        </p:blipFill>
        <p:spPr>
          <a:xfrm>
            <a:off x="1020147" y="3139751"/>
            <a:ext cx="10151706" cy="914400"/>
          </a:xfrm>
          <a:prstGeom prst="roundRect">
            <a:avLst/>
          </a:prstGeom>
        </p:spPr>
      </p:pic>
      <p:pic>
        <p:nvPicPr>
          <p:cNvPr id="6" name="Paveikslėlis 5">
            <a:extLst>
              <a:ext uri="{FF2B5EF4-FFF2-40B4-BE49-F238E27FC236}">
                <a16:creationId xmlns:a16="http://schemas.microsoft.com/office/drawing/2014/main" id="{72561F4C-E922-4CC6-B3D9-673B3FFCB098}"/>
              </a:ext>
            </a:extLst>
          </p:cNvPr>
          <p:cNvPicPr>
            <a:picLocks noChangeAspect="1"/>
          </p:cNvPicPr>
          <p:nvPr/>
        </p:nvPicPr>
        <p:blipFill rotWithShape="1">
          <a:blip r:embed="rId3"/>
          <a:srcRect l="13087" t="21786" r="13750" b="45303"/>
          <a:stretch/>
        </p:blipFill>
        <p:spPr>
          <a:xfrm>
            <a:off x="1635967" y="4240763"/>
            <a:ext cx="8920065" cy="1436818"/>
          </a:xfrm>
          <a:prstGeom prst="roundRect">
            <a:avLst/>
          </a:prstGeom>
        </p:spPr>
      </p:pic>
    </p:spTree>
    <p:extLst>
      <p:ext uri="{BB962C8B-B14F-4D97-AF65-F5344CB8AC3E}">
        <p14:creationId xmlns:p14="http://schemas.microsoft.com/office/powerpoint/2010/main" val="1738686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C22E1DD-3D0E-4C44-B735-9C6D28E7262A}"/>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in series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6524BEB4-D5A4-4063-939E-DF58CB67D98B}"/>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total voltage traveling through such a resistor circuit will be equal to the sum of the voltage crossings on the resistors R1 R2 and R3</a:t>
                </a:r>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𝑉</m:t>
                        </m:r>
                      </m:e>
                      <m:sub>
                        <m:r>
                          <a:rPr lang="lt-LT" b="0" i="1" smtClean="0">
                            <a:latin typeface="Cambria Math" panose="02040503050406030204" pitchFamily="18" charset="0"/>
                          </a:rPr>
                          <m:t>𝐴𝐵</m:t>
                        </m:r>
                      </m:sub>
                    </m:sSub>
                    <m:r>
                      <a:rPr lang="lt-LT" i="1" smtClean="0">
                        <a:latin typeface="Cambria Math" panose="02040503050406030204" pitchFamily="18" charset="0"/>
                        <a:ea typeface="Cambria Math" panose="02040503050406030204" pitchFamily="18" charset="0"/>
                      </a:rPr>
                      <m:t>=</m:t>
                    </m:r>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𝑉</m:t>
                        </m:r>
                      </m:e>
                      <m:sub>
                        <m:r>
                          <a:rPr lang="lt-LT" b="0" i="1" smtClean="0">
                            <a:latin typeface="Cambria Math" panose="02040503050406030204" pitchFamily="18" charset="0"/>
                            <a:ea typeface="Cambria Math" panose="02040503050406030204" pitchFamily="18" charset="0"/>
                          </a:rPr>
                          <m:t>𝑅</m:t>
                        </m:r>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 </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𝑉</m:t>
                        </m:r>
                      </m:e>
                      <m:sub>
                        <m:r>
                          <a:rPr lang="lt-LT" b="0" i="1" smtClean="0">
                            <a:latin typeface="Cambria Math" panose="02040503050406030204" pitchFamily="18" charset="0"/>
                            <a:ea typeface="Cambria Math" panose="02040503050406030204" pitchFamily="18" charset="0"/>
                          </a:rPr>
                          <m:t>𝑅</m:t>
                        </m:r>
                        <m:r>
                          <a:rPr lang="lt-LT" b="0" i="1" smtClean="0">
                            <a:latin typeface="Cambria Math" panose="02040503050406030204" pitchFamily="18" charset="0"/>
                            <a:ea typeface="Cambria Math" panose="02040503050406030204" pitchFamily="18" charset="0"/>
                          </a:rPr>
                          <m:t>2</m:t>
                        </m:r>
                      </m:sub>
                    </m:sSub>
                    <m:r>
                      <a:rPr lang="lt-LT" b="0" i="1" smtClean="0">
                        <a:latin typeface="Cambria Math" panose="02040503050406030204" pitchFamily="18" charset="0"/>
                        <a:ea typeface="Cambria Math" panose="02040503050406030204" pitchFamily="18" charset="0"/>
                      </a:rPr>
                      <m:t>+ </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𝑉</m:t>
                        </m:r>
                      </m:e>
                      <m:sub>
                        <m:r>
                          <a:rPr lang="lt-LT" b="0" i="1" smtClean="0">
                            <a:latin typeface="Cambria Math" panose="02040503050406030204" pitchFamily="18" charset="0"/>
                            <a:ea typeface="Cambria Math" panose="02040503050406030204" pitchFamily="18" charset="0"/>
                          </a:rPr>
                          <m:t>𝑅</m:t>
                        </m:r>
                        <m:r>
                          <a:rPr lang="lt-LT" b="0" i="1" smtClean="0">
                            <a:latin typeface="Cambria Math" panose="02040503050406030204" pitchFamily="18" charset="0"/>
                            <a:ea typeface="Cambria Math" panose="02040503050406030204" pitchFamily="18" charset="0"/>
                          </a:rPr>
                          <m:t>3</m:t>
                        </m:r>
                      </m:sub>
                    </m:sSub>
                    <m:r>
                      <a:rPr lang="lt-LT" b="0" i="1" smtClean="0">
                        <a:latin typeface="Cambria Math" panose="02040503050406030204" pitchFamily="18" charset="0"/>
                        <a:ea typeface="Cambria Math" panose="02040503050406030204" pitchFamily="18" charset="0"/>
                      </a:rPr>
                      <m:t> =</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9</m:t>
                        </m:r>
                      </m:e>
                      <m:sub>
                        <m:r>
                          <a:rPr lang="lt-LT" b="0" i="1" smtClean="0">
                            <a:latin typeface="Cambria Math" panose="02040503050406030204" pitchFamily="18" charset="0"/>
                            <a:ea typeface="Cambria Math" panose="02040503050406030204" pitchFamily="18" charset="0"/>
                          </a:rPr>
                          <m:t>𝑉</m:t>
                        </m:r>
                      </m:sub>
                    </m:sSub>
                  </m:oMath>
                </a14:m>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voltage drop across the resistors can be calculated using the law of ohm</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Voltage drop across </a:t>
                </a:r>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1</m:t>
                        </m:r>
                      </m:sub>
                    </m:sSub>
                    <m:r>
                      <a:rPr lang="lt-LT" b="0" i="1" smtClean="0">
                        <a:latin typeface="Cambria Math" panose="02040503050406030204" pitchFamily="18" charset="0"/>
                      </a:rPr>
                      <m:t>,</m:t>
                    </m:r>
                    <m:r>
                      <a:rPr lang="lt-LT" b="0" i="1" smtClean="0">
                        <a:latin typeface="Cambria Math" panose="02040503050406030204" pitchFamily="18" charset="0"/>
                      </a:rPr>
                      <m:t>𝑈</m:t>
                    </m:r>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 =0,001</m:t>
                    </m:r>
                    <m:d>
                      <m:dPr>
                        <m:begChr m:val="["/>
                        <m:endChr m:val="]"/>
                        <m:ctrlPr>
                          <a:rPr lang="lt-LT" b="0" i="1" smtClean="0">
                            <a:latin typeface="Cambria Math" panose="02040503050406030204" pitchFamily="18" charset="0"/>
                            <a:ea typeface="Cambria Math" panose="02040503050406030204" pitchFamily="18" charset="0"/>
                          </a:rPr>
                        </m:ctrlPr>
                      </m:dPr>
                      <m:e>
                        <m:r>
                          <a:rPr lang="lt-LT" b="0" i="1" smtClean="0">
                            <a:latin typeface="Cambria Math" panose="02040503050406030204" pitchFamily="18" charset="0"/>
                            <a:ea typeface="Cambria Math" panose="02040503050406030204" pitchFamily="18" charset="0"/>
                          </a:rPr>
                          <m:t>𝐴</m:t>
                        </m:r>
                      </m:e>
                    </m:d>
                    <m:r>
                      <a:rPr lang="lt-LT" b="0" i="1" smtClean="0">
                        <a:latin typeface="Cambria Math" panose="02040503050406030204" pitchFamily="18" charset="0"/>
                        <a:ea typeface="Cambria Math" panose="02040503050406030204" pitchFamily="18" charset="0"/>
                      </a:rPr>
                      <m:t>×1000</m:t>
                    </m:r>
                    <m:d>
                      <m:dPr>
                        <m:begChr m:val="["/>
                        <m:endChr m:val="]"/>
                        <m:ctrlPr>
                          <a:rPr lang="lt-LT" b="0" i="1" smtClean="0">
                            <a:latin typeface="Cambria Math" panose="02040503050406030204" pitchFamily="18" charset="0"/>
                            <a:ea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r>
                      <a:rPr lang="lt-LT" b="0" i="1" smtClean="0">
                        <a:latin typeface="Cambria Math" panose="02040503050406030204" pitchFamily="18" charset="0"/>
                        <a:ea typeface="Cambria Math" panose="02040503050406030204" pitchFamily="18" charset="0"/>
                      </a:rPr>
                      <m:t>=1</m:t>
                    </m:r>
                    <m:r>
                      <a:rPr lang="lt-LT" b="0" i="1" smtClean="0">
                        <a:latin typeface="Cambria Math" panose="02040503050406030204" pitchFamily="18" charset="0"/>
                        <a:ea typeface="Cambria Math" panose="02040503050406030204" pitchFamily="18" charset="0"/>
                      </a:rPr>
                      <m:t>𝑉</m:t>
                    </m:r>
                    <m:r>
                      <a:rPr lang="lt-LT" b="0" i="1" smtClean="0">
                        <a:latin typeface="Cambria Math" panose="02040503050406030204" pitchFamily="18" charset="0"/>
                        <a:ea typeface="Cambria Math" panose="02040503050406030204" pitchFamily="18" charset="0"/>
                      </a:rPr>
                      <m:t> </m:t>
                    </m:r>
                  </m:oMath>
                </a14:m>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Voltage drop across</a:t>
                </a:r>
                <a:r>
                  <a:rPr lang="lt-LT"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2</m:t>
                        </m:r>
                      </m:sub>
                    </m:sSub>
                    <m:r>
                      <a:rPr lang="lt-LT" b="0" i="1" smtClean="0">
                        <a:latin typeface="Cambria Math" panose="02040503050406030204" pitchFamily="18" charset="0"/>
                      </a:rPr>
                      <m:t>,</m:t>
                    </m:r>
                    <m:r>
                      <a:rPr lang="lt-LT" b="0" i="1" smtClean="0">
                        <a:latin typeface="Cambria Math" panose="02040503050406030204" pitchFamily="18" charset="0"/>
                      </a:rPr>
                      <m:t>𝑈</m:t>
                    </m:r>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r>
                      <a:rPr lang="lt-LT" b="0" i="1" smtClean="0">
                        <a:latin typeface="Cambria Math" panose="02040503050406030204" pitchFamily="18" charset="0"/>
                        <a:ea typeface="Cambria Math" panose="02040503050406030204" pitchFamily="18" charset="0"/>
                      </a:rPr>
                      <m:t> =0,001</m:t>
                    </m:r>
                    <m:d>
                      <m:dPr>
                        <m:begChr m:val="["/>
                        <m:endChr m:val="]"/>
                        <m:ctrlPr>
                          <a:rPr lang="lt-LT" b="0" i="1" smtClean="0">
                            <a:latin typeface="Cambria Math" panose="02040503050406030204" pitchFamily="18" charset="0"/>
                            <a:ea typeface="Cambria Math" panose="02040503050406030204" pitchFamily="18" charset="0"/>
                          </a:rPr>
                        </m:ctrlPr>
                      </m:dPr>
                      <m:e>
                        <m:r>
                          <a:rPr lang="lt-LT" b="0" i="1" smtClean="0">
                            <a:latin typeface="Cambria Math" panose="02040503050406030204" pitchFamily="18" charset="0"/>
                            <a:ea typeface="Cambria Math" panose="02040503050406030204" pitchFamily="18" charset="0"/>
                          </a:rPr>
                          <m:t>𝐴</m:t>
                        </m:r>
                      </m:e>
                    </m:d>
                    <m:r>
                      <a:rPr lang="lt-LT" b="0" i="1" smtClean="0">
                        <a:latin typeface="Cambria Math" panose="02040503050406030204" pitchFamily="18" charset="0"/>
                        <a:ea typeface="Cambria Math" panose="02040503050406030204" pitchFamily="18" charset="0"/>
                      </a:rPr>
                      <m:t>×2000</m:t>
                    </m:r>
                    <m:d>
                      <m:dPr>
                        <m:begChr m:val="["/>
                        <m:endChr m:val="]"/>
                        <m:ctrlPr>
                          <a:rPr lang="lt-LT" b="0" i="1" smtClean="0">
                            <a:latin typeface="Cambria Math" panose="02040503050406030204" pitchFamily="18" charset="0"/>
                            <a:ea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r>
                      <a:rPr lang="lt-LT" b="0" i="1" smtClean="0">
                        <a:latin typeface="Cambria Math" panose="02040503050406030204" pitchFamily="18" charset="0"/>
                        <a:ea typeface="Cambria Math" panose="02040503050406030204" pitchFamily="18" charset="0"/>
                      </a:rPr>
                      <m:t>=2</m:t>
                    </m:r>
                    <m:r>
                      <a:rPr lang="lt-LT" b="0" i="1" smtClean="0">
                        <a:latin typeface="Cambria Math" panose="02040503050406030204" pitchFamily="18" charset="0"/>
                        <a:ea typeface="Cambria Math" panose="02040503050406030204" pitchFamily="18" charset="0"/>
                      </a:rPr>
                      <m:t>𝑉</m:t>
                    </m:r>
                    <m:r>
                      <a:rPr lang="lt-LT" b="0" i="1" smtClean="0">
                        <a:latin typeface="Cambria Math" panose="02040503050406030204" pitchFamily="18" charset="0"/>
                        <a:ea typeface="Cambria Math" panose="02040503050406030204" pitchFamily="18" charset="0"/>
                      </a:rPr>
                      <m:t> </m:t>
                    </m:r>
                  </m:oMath>
                </a14:m>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Voltage drop across</a:t>
                </a:r>
                <a:r>
                  <a:rPr lang="lt-LT"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3</m:t>
                        </m:r>
                      </m:sub>
                    </m:sSub>
                    <m:r>
                      <a:rPr lang="lt-LT" b="0" i="1" smtClean="0">
                        <a:latin typeface="Cambria Math" panose="02040503050406030204" pitchFamily="18" charset="0"/>
                      </a:rPr>
                      <m:t>, </m:t>
                    </m:r>
                    <m:r>
                      <a:rPr lang="lt-LT" b="0" i="1" smtClean="0">
                        <a:latin typeface="Cambria Math" panose="02040503050406030204" pitchFamily="18" charset="0"/>
                      </a:rPr>
                      <m:t>𝑈</m:t>
                    </m:r>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3</m:t>
                        </m:r>
                      </m:sub>
                    </m:sSub>
                    <m:r>
                      <a:rPr lang="lt-LT" b="0" i="1" smtClean="0">
                        <a:latin typeface="Cambria Math" panose="02040503050406030204" pitchFamily="18" charset="0"/>
                        <a:ea typeface="Cambria Math" panose="02040503050406030204" pitchFamily="18" charset="0"/>
                      </a:rPr>
                      <m:t> =0,001</m:t>
                    </m:r>
                    <m:d>
                      <m:dPr>
                        <m:begChr m:val="["/>
                        <m:endChr m:val="]"/>
                        <m:ctrlPr>
                          <a:rPr lang="lt-LT" b="0" i="1" smtClean="0">
                            <a:latin typeface="Cambria Math" panose="02040503050406030204" pitchFamily="18" charset="0"/>
                            <a:ea typeface="Cambria Math" panose="02040503050406030204" pitchFamily="18" charset="0"/>
                          </a:rPr>
                        </m:ctrlPr>
                      </m:dPr>
                      <m:e>
                        <m:r>
                          <a:rPr lang="lt-LT" b="0" i="1" smtClean="0">
                            <a:latin typeface="Cambria Math" panose="02040503050406030204" pitchFamily="18" charset="0"/>
                            <a:ea typeface="Cambria Math" panose="02040503050406030204" pitchFamily="18" charset="0"/>
                          </a:rPr>
                          <m:t>𝐴</m:t>
                        </m:r>
                      </m:e>
                    </m:d>
                    <m:r>
                      <a:rPr lang="lt-LT" b="0" i="1" smtClean="0">
                        <a:latin typeface="Cambria Math" panose="02040503050406030204" pitchFamily="18" charset="0"/>
                        <a:ea typeface="Cambria Math" panose="02040503050406030204" pitchFamily="18" charset="0"/>
                      </a:rPr>
                      <m:t>×6000</m:t>
                    </m:r>
                    <m:d>
                      <m:dPr>
                        <m:begChr m:val="["/>
                        <m:endChr m:val="]"/>
                        <m:ctrlPr>
                          <a:rPr lang="lt-LT" b="0" i="1" smtClean="0">
                            <a:latin typeface="Cambria Math" panose="02040503050406030204" pitchFamily="18" charset="0"/>
                            <a:ea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e>
                    </m:d>
                    <m:r>
                      <a:rPr lang="lt-LT" b="0" i="1" smtClean="0">
                        <a:latin typeface="Cambria Math" panose="02040503050406030204" pitchFamily="18" charset="0"/>
                        <a:ea typeface="Cambria Math" panose="02040503050406030204" pitchFamily="18" charset="0"/>
                      </a:rPr>
                      <m:t>=6</m:t>
                    </m:r>
                    <m:r>
                      <a:rPr lang="lt-LT" b="0" i="1" smtClean="0">
                        <a:latin typeface="Cambria Math" panose="02040503050406030204" pitchFamily="18" charset="0"/>
                        <a:ea typeface="Cambria Math" panose="02040503050406030204" pitchFamily="18" charset="0"/>
                      </a:rPr>
                      <m:t>𝑉</m:t>
                    </m:r>
                    <m:r>
                      <a:rPr lang="lt-LT" b="0" i="1" smtClean="0">
                        <a:latin typeface="Cambria Math" panose="02040503050406030204" pitchFamily="18" charset="0"/>
                        <a:ea typeface="Cambria Math" panose="02040503050406030204" pitchFamily="18" charset="0"/>
                      </a:rPr>
                      <m:t> </m:t>
                    </m:r>
                  </m:oMath>
                </a14:m>
                <a:endParaRPr lang="lt-LT" dirty="0">
                  <a:latin typeface="Times New Roman" panose="02020603050405020304" pitchFamily="18" charset="0"/>
                  <a:cs typeface="Times New Roman" panose="02020603050405020304" pitchFamily="18" charset="0"/>
                </a:endParaRPr>
              </a:p>
              <a:p>
                <a:pPr algn="just"/>
                <a:endParaRPr lang="lt-LT" dirty="0">
                  <a:latin typeface="Times New Roman" panose="02020603050405020304" pitchFamily="18" charset="0"/>
                  <a:cs typeface="Times New Roman" panose="02020603050405020304" pitchFamily="18" charset="0"/>
                </a:endParaRPr>
              </a:p>
              <a:p>
                <a:pPr algn="just"/>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6524BEB4-D5A4-4063-939E-DF58CB67D98B}"/>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lt-LT">
                    <a:noFill/>
                  </a:rPr>
                  <a:t> </a:t>
                </a:r>
              </a:p>
            </p:txBody>
          </p:sp>
        </mc:Fallback>
      </mc:AlternateContent>
    </p:spTree>
    <p:extLst>
      <p:ext uri="{BB962C8B-B14F-4D97-AF65-F5344CB8AC3E}">
        <p14:creationId xmlns:p14="http://schemas.microsoft.com/office/powerpoint/2010/main" val="29458084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0DBD2D6-468F-4CA8-95D3-1DECCC2BA42A}"/>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in series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A325B540-EF27-43FB-B90F-7E27F8BEAAB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That imaginary resistor whose resistance corresponds to the sum of the resistances of all series-connected resistors in the circuit is also called the equivalent resistance, or </a:t>
                </a:r>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𝐸𝑄</m:t>
                        </m:r>
                      </m:sub>
                    </m:sSub>
                  </m:oMath>
                </a14:m>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𝐸𝑄</m:t>
                        </m:r>
                      </m:sub>
                    </m:sSub>
                  </m:oMath>
                </a14:m>
                <a:r>
                  <a:rPr lang="lt-LT"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a resistor that can be placed in the circuit instead of the desired series of resistors connected in series and would not change the overall voltage or current of the circuit</a:t>
                </a:r>
                <a:r>
                  <a:rPr lang="lt-LT" dirty="0">
                    <a:latin typeface="Times New Roman" panose="02020603050405020304" pitchFamily="18" charset="0"/>
                    <a:cs typeface="Times New Roman" panose="02020603050405020304" pitchFamily="18" charset="0"/>
                  </a:rPr>
                  <a:t>.</a:t>
                </a:r>
              </a:p>
            </p:txBody>
          </p:sp>
        </mc:Choice>
        <mc:Fallback xmlns="">
          <p:sp>
            <p:nvSpPr>
              <p:cNvPr id="3" name="Turinio vietos rezervavimo ženklas 2">
                <a:extLst>
                  <a:ext uri="{FF2B5EF4-FFF2-40B4-BE49-F238E27FC236}">
                    <a16:creationId xmlns:a16="http://schemas.microsoft.com/office/drawing/2014/main" id="{A325B540-EF27-43FB-B90F-7E27F8BEAABE}"/>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lt-LT">
                    <a:noFill/>
                  </a:rPr>
                  <a:t> </a:t>
                </a:r>
              </a:p>
            </p:txBody>
          </p:sp>
        </mc:Fallback>
      </mc:AlternateContent>
    </p:spTree>
    <p:extLst>
      <p:ext uri="{BB962C8B-B14F-4D97-AF65-F5344CB8AC3E}">
        <p14:creationId xmlns:p14="http://schemas.microsoft.com/office/powerpoint/2010/main" val="38189326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2EB704F-A7A4-4B8C-87E6-AD5B877DEEB7}"/>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Resistance formula for resistors connected in series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7F4811CE-BBC4-477A-A99F-A862D15B0FF3}"/>
                  </a:ext>
                </a:extLst>
              </p:cNvPr>
              <p:cNvSpPr>
                <a:spLocks noGrp="1"/>
              </p:cNvSpPr>
              <p:nvPr>
                <p:ph idx="1"/>
              </p:nvPr>
            </p:nvSpPr>
            <p:spPr>
              <a:xfrm>
                <a:off x="838200" y="2935222"/>
                <a:ext cx="10515600" cy="987555"/>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lt-LT" sz="4400" b="1" i="1" smtClean="0">
                              <a:latin typeface="Cambria Math" panose="02040503050406030204" pitchFamily="18" charset="0"/>
                            </a:rPr>
                          </m:ctrlPr>
                        </m:sSubPr>
                        <m:e>
                          <m:r>
                            <a:rPr lang="lt-LT" sz="4400" b="1" i="1" smtClean="0">
                              <a:latin typeface="Cambria Math" panose="02040503050406030204" pitchFamily="18" charset="0"/>
                            </a:rPr>
                            <m:t>𝑹</m:t>
                          </m:r>
                        </m:e>
                        <m:sub>
                          <m:r>
                            <a:rPr lang="lt-LT" sz="4400" b="1" i="1" smtClean="0">
                              <a:latin typeface="Cambria Math" panose="02040503050406030204" pitchFamily="18" charset="0"/>
                            </a:rPr>
                            <m:t>𝑬𝑸</m:t>
                          </m:r>
                        </m:sub>
                      </m:sSub>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𝑹</m:t>
                          </m:r>
                        </m:e>
                        <m:sub>
                          <m:r>
                            <a:rPr lang="lt-LT" sz="4400" b="1" i="1" smtClean="0">
                              <a:latin typeface="Cambria Math" panose="02040503050406030204" pitchFamily="18" charset="0"/>
                              <a:ea typeface="Cambria Math" panose="02040503050406030204" pitchFamily="18" charset="0"/>
                            </a:rPr>
                            <m:t>𝟏</m:t>
                          </m:r>
                        </m:sub>
                      </m:sSub>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𝑹</m:t>
                          </m:r>
                        </m:e>
                        <m:sub>
                          <m:r>
                            <a:rPr lang="lt-LT" sz="4400" b="1" i="1" smtClean="0">
                              <a:latin typeface="Cambria Math" panose="02040503050406030204" pitchFamily="18" charset="0"/>
                              <a:ea typeface="Cambria Math" panose="02040503050406030204" pitchFamily="18" charset="0"/>
                            </a:rPr>
                            <m:t>𝟐</m:t>
                          </m:r>
                        </m:sub>
                      </m:sSub>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𝑹</m:t>
                          </m:r>
                        </m:e>
                        <m:sub>
                          <m:r>
                            <a:rPr lang="lt-LT" sz="4400" b="1" i="1" smtClean="0">
                              <a:latin typeface="Cambria Math" panose="02040503050406030204" pitchFamily="18" charset="0"/>
                              <a:ea typeface="Cambria Math" panose="02040503050406030204" pitchFamily="18" charset="0"/>
                            </a:rPr>
                            <m:t>𝟑</m:t>
                          </m:r>
                        </m:sub>
                      </m:sSub>
                      <m:r>
                        <a:rPr lang="lt-LT" sz="4400" b="1" i="1" smtClean="0">
                          <a:latin typeface="Cambria Math" panose="02040503050406030204" pitchFamily="18" charset="0"/>
                          <a:ea typeface="Cambria Math" panose="02040503050406030204" pitchFamily="18" charset="0"/>
                        </a:rPr>
                        <m:t>+ &lt;…&gt; +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𝑹</m:t>
                          </m:r>
                        </m:e>
                        <m:sub>
                          <m:r>
                            <a:rPr lang="lt-LT" sz="4400" b="1" i="1" smtClean="0">
                              <a:latin typeface="Cambria Math" panose="02040503050406030204" pitchFamily="18" charset="0"/>
                              <a:ea typeface="Cambria Math" panose="02040503050406030204" pitchFamily="18" charset="0"/>
                            </a:rPr>
                            <m:t>𝒏</m:t>
                          </m:r>
                        </m:sub>
                      </m:sSub>
                    </m:oMath>
                  </m:oMathPara>
                </a14:m>
                <a:endParaRPr lang="lt-LT" sz="4400" b="1" dirty="0"/>
              </a:p>
            </p:txBody>
          </p:sp>
        </mc:Choice>
        <mc:Fallback xmlns="">
          <p:sp>
            <p:nvSpPr>
              <p:cNvPr id="3" name="Turinio vietos rezervavimo ženklas 2">
                <a:extLst>
                  <a:ext uri="{FF2B5EF4-FFF2-40B4-BE49-F238E27FC236}">
                    <a16:creationId xmlns:a16="http://schemas.microsoft.com/office/drawing/2014/main" id="{7F4811CE-BBC4-477A-A99F-A862D15B0FF3}"/>
                  </a:ext>
                </a:extLst>
              </p:cNvPr>
              <p:cNvSpPr>
                <a:spLocks noGrp="1" noRot="1" noChangeAspect="1" noMove="1" noResize="1" noEditPoints="1" noAdjustHandles="1" noChangeArrowheads="1" noChangeShapeType="1" noTextEdit="1"/>
              </p:cNvSpPr>
              <p:nvPr>
                <p:ph idx="1"/>
              </p:nvPr>
            </p:nvSpPr>
            <p:spPr>
              <a:xfrm>
                <a:off x="838200" y="2935222"/>
                <a:ext cx="10515600" cy="987555"/>
              </a:xfrm>
              <a:blipFill>
                <a:blip r:embed="rId2"/>
                <a:stretch>
                  <a:fillRect/>
                </a:stretch>
              </a:blipFill>
            </p:spPr>
            <p:txBody>
              <a:bodyPr/>
              <a:lstStyle/>
              <a:p>
                <a:r>
                  <a:rPr lang="lt-LT">
                    <a:noFill/>
                  </a:rPr>
                  <a:t> </a:t>
                </a:r>
              </a:p>
            </p:txBody>
          </p:sp>
        </mc:Fallback>
      </mc:AlternateContent>
    </p:spTree>
    <p:extLst>
      <p:ext uri="{BB962C8B-B14F-4D97-AF65-F5344CB8AC3E}">
        <p14:creationId xmlns:p14="http://schemas.microsoft.com/office/powerpoint/2010/main" val="12155532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8CDDA0B-3FB8-4924-A7CF-4F810F6103F6}"/>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Voltage formula for resistors connected in series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B8B2DA14-F8B8-4B24-A923-1EC01E4A3189}"/>
                  </a:ext>
                </a:extLst>
              </p:cNvPr>
              <p:cNvSpPr>
                <a:spLocks noGrp="1"/>
              </p:cNvSpPr>
              <p:nvPr>
                <p:ph idx="1"/>
              </p:nvPr>
            </p:nvSpPr>
            <p:spPr>
              <a:xfrm>
                <a:off x="73090" y="2988873"/>
                <a:ext cx="12045820" cy="880253"/>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lt-LT" sz="4400" b="1" i="1" smtClean="0">
                              <a:latin typeface="Cambria Math" panose="02040503050406030204" pitchFamily="18" charset="0"/>
                            </a:rPr>
                          </m:ctrlPr>
                        </m:sSubPr>
                        <m:e>
                          <m:r>
                            <a:rPr lang="lt-LT" sz="4400" b="1" i="1" smtClean="0">
                              <a:latin typeface="Cambria Math" panose="02040503050406030204" pitchFamily="18" charset="0"/>
                            </a:rPr>
                            <m:t>𝑽</m:t>
                          </m:r>
                        </m:e>
                        <m:sub>
                          <m:r>
                            <a:rPr lang="lt-LT" sz="4400" b="1" i="1" smtClean="0">
                              <a:latin typeface="Cambria Math" panose="02040503050406030204" pitchFamily="18" charset="0"/>
                            </a:rPr>
                            <m:t>𝒔𝒐𝒖𝒓𝒄𝒆</m:t>
                          </m:r>
                        </m:sub>
                      </m:sSub>
                      <m:r>
                        <a:rPr lang="lt-LT" sz="4400" b="1" i="1" smtClean="0">
                          <a:latin typeface="Cambria Math" panose="02040503050406030204" pitchFamily="18" charset="0"/>
                        </a:rPr>
                        <m:t> </m:t>
                      </m:r>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𝑽</m:t>
                          </m:r>
                        </m:e>
                        <m:sub>
                          <m:r>
                            <a:rPr lang="lt-LT" sz="4400" b="1" i="1" smtClean="0">
                              <a:latin typeface="Cambria Math" panose="02040503050406030204" pitchFamily="18" charset="0"/>
                              <a:ea typeface="Cambria Math" panose="02040503050406030204" pitchFamily="18" charset="0"/>
                            </a:rPr>
                            <m:t>𝑹</m:t>
                          </m:r>
                          <m:r>
                            <a:rPr lang="lt-LT" sz="4400" b="1" i="1" smtClean="0">
                              <a:latin typeface="Cambria Math" panose="02040503050406030204" pitchFamily="18" charset="0"/>
                              <a:ea typeface="Cambria Math" panose="02040503050406030204" pitchFamily="18" charset="0"/>
                            </a:rPr>
                            <m:t>𝟏</m:t>
                          </m:r>
                        </m:sub>
                      </m:sSub>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𝑽</m:t>
                          </m:r>
                        </m:e>
                        <m:sub>
                          <m:r>
                            <a:rPr lang="lt-LT" sz="4400" b="1" i="1" smtClean="0">
                              <a:latin typeface="Cambria Math" panose="02040503050406030204" pitchFamily="18" charset="0"/>
                              <a:ea typeface="Cambria Math" panose="02040503050406030204" pitchFamily="18" charset="0"/>
                            </a:rPr>
                            <m:t>𝑹</m:t>
                          </m:r>
                          <m:r>
                            <a:rPr lang="lt-LT" sz="4400" b="1" i="1" smtClean="0">
                              <a:latin typeface="Cambria Math" panose="02040503050406030204" pitchFamily="18" charset="0"/>
                              <a:ea typeface="Cambria Math" panose="02040503050406030204" pitchFamily="18" charset="0"/>
                            </a:rPr>
                            <m:t>𝟐</m:t>
                          </m:r>
                        </m:sub>
                      </m:sSub>
                      <m:r>
                        <a:rPr lang="lt-LT" sz="4400" b="1" i="1" smtClean="0">
                          <a:latin typeface="Cambria Math" panose="02040503050406030204" pitchFamily="18" charset="0"/>
                          <a:ea typeface="Cambria Math" panose="02040503050406030204" pitchFamily="18" charset="0"/>
                        </a:rPr>
                        <m:t>+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𝑽</m:t>
                          </m:r>
                        </m:e>
                        <m:sub>
                          <m:r>
                            <a:rPr lang="lt-LT" sz="4400" b="1" i="1" smtClean="0">
                              <a:latin typeface="Cambria Math" panose="02040503050406030204" pitchFamily="18" charset="0"/>
                              <a:ea typeface="Cambria Math" panose="02040503050406030204" pitchFamily="18" charset="0"/>
                            </a:rPr>
                            <m:t>𝑹</m:t>
                          </m:r>
                          <m:r>
                            <a:rPr lang="lt-LT" sz="4400" b="1" i="1" smtClean="0">
                              <a:latin typeface="Cambria Math" panose="02040503050406030204" pitchFamily="18" charset="0"/>
                              <a:ea typeface="Cambria Math" panose="02040503050406030204" pitchFamily="18" charset="0"/>
                            </a:rPr>
                            <m:t>𝟑</m:t>
                          </m:r>
                        </m:sub>
                      </m:sSub>
                      <m:r>
                        <a:rPr lang="lt-LT" sz="4400" b="1" i="1" smtClean="0">
                          <a:latin typeface="Cambria Math" panose="02040503050406030204" pitchFamily="18" charset="0"/>
                          <a:ea typeface="Cambria Math" panose="02040503050406030204" pitchFamily="18" charset="0"/>
                        </a:rPr>
                        <m:t>+ &lt;…&gt; + </m:t>
                      </m:r>
                      <m:sSub>
                        <m:sSubPr>
                          <m:ctrlPr>
                            <a:rPr lang="lt-LT" sz="4400" b="1" i="1" smtClean="0">
                              <a:latin typeface="Cambria Math" panose="02040503050406030204" pitchFamily="18" charset="0"/>
                              <a:ea typeface="Cambria Math" panose="02040503050406030204" pitchFamily="18" charset="0"/>
                            </a:rPr>
                          </m:ctrlPr>
                        </m:sSubPr>
                        <m:e>
                          <m:r>
                            <a:rPr lang="lt-LT" sz="4400" b="1" i="1" smtClean="0">
                              <a:latin typeface="Cambria Math" panose="02040503050406030204" pitchFamily="18" charset="0"/>
                              <a:ea typeface="Cambria Math" panose="02040503050406030204" pitchFamily="18" charset="0"/>
                            </a:rPr>
                            <m:t>𝑽</m:t>
                          </m:r>
                        </m:e>
                        <m:sub>
                          <m:r>
                            <a:rPr lang="lt-LT" sz="4400" b="1" i="1" smtClean="0">
                              <a:latin typeface="Cambria Math" panose="02040503050406030204" pitchFamily="18" charset="0"/>
                              <a:ea typeface="Cambria Math" panose="02040503050406030204" pitchFamily="18" charset="0"/>
                            </a:rPr>
                            <m:t>𝑹𝒏</m:t>
                          </m:r>
                        </m:sub>
                      </m:sSub>
                    </m:oMath>
                  </m:oMathPara>
                </a14:m>
                <a:endParaRPr lang="lt-LT" sz="4400" b="1" dirty="0"/>
              </a:p>
            </p:txBody>
          </p:sp>
        </mc:Choice>
        <mc:Fallback xmlns="">
          <p:sp>
            <p:nvSpPr>
              <p:cNvPr id="3" name="Turinio vietos rezervavimo ženklas 2">
                <a:extLst>
                  <a:ext uri="{FF2B5EF4-FFF2-40B4-BE49-F238E27FC236}">
                    <a16:creationId xmlns:a16="http://schemas.microsoft.com/office/drawing/2014/main" id="{B8B2DA14-F8B8-4B24-A923-1EC01E4A3189}"/>
                  </a:ext>
                </a:extLst>
              </p:cNvPr>
              <p:cNvSpPr>
                <a:spLocks noGrp="1" noRot="1" noChangeAspect="1" noMove="1" noResize="1" noEditPoints="1" noAdjustHandles="1" noChangeArrowheads="1" noChangeShapeType="1" noTextEdit="1"/>
              </p:cNvSpPr>
              <p:nvPr>
                <p:ph idx="1"/>
              </p:nvPr>
            </p:nvSpPr>
            <p:spPr>
              <a:xfrm>
                <a:off x="73090" y="2988873"/>
                <a:ext cx="12045820" cy="880253"/>
              </a:xfrm>
              <a:blipFill>
                <a:blip r:embed="rId2"/>
                <a:stretch>
                  <a:fillRect/>
                </a:stretch>
              </a:blipFill>
            </p:spPr>
            <p:txBody>
              <a:bodyPr/>
              <a:lstStyle/>
              <a:p>
                <a:r>
                  <a:rPr lang="lt-LT">
                    <a:noFill/>
                  </a:rPr>
                  <a:t> </a:t>
                </a:r>
              </a:p>
            </p:txBody>
          </p:sp>
        </mc:Fallback>
      </mc:AlternateContent>
    </p:spTree>
    <p:extLst>
      <p:ext uri="{BB962C8B-B14F-4D97-AF65-F5344CB8AC3E}">
        <p14:creationId xmlns:p14="http://schemas.microsoft.com/office/powerpoint/2010/main" val="177996068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674BFF7-0F99-47C0-BAA0-F67DBBDABC58}"/>
              </a:ext>
            </a:extLst>
          </p:cNvPr>
          <p:cNvSpPr>
            <a:spLocks noGrp="1"/>
          </p:cNvSpPr>
          <p:nvPr>
            <p:ph type="title"/>
          </p:nvPr>
        </p:nvSpPr>
        <p:spPr/>
        <p:txBody>
          <a:bodyPr>
            <a:norm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in series example</a:t>
            </a:r>
            <a:endParaRPr lang="lt-LT" sz="4500" dirty="0"/>
          </a:p>
        </p:txBody>
      </p:sp>
      <p:sp>
        <p:nvSpPr>
          <p:cNvPr id="3" name="Turinio vietos rezervavimo ženklas 2">
            <a:extLst>
              <a:ext uri="{FF2B5EF4-FFF2-40B4-BE49-F238E27FC236}">
                <a16:creationId xmlns:a16="http://schemas.microsoft.com/office/drawing/2014/main" id="{076E49BB-3ADC-48EF-91E4-E0987806FDB8}"/>
              </a:ext>
            </a:extLst>
          </p:cNvPr>
          <p:cNvSpPr>
            <a:spLocks noGrp="1"/>
          </p:cNvSpPr>
          <p:nvPr>
            <p:ph idx="1"/>
          </p:nvPr>
        </p:nvSpPr>
        <p:spPr>
          <a:xfrm>
            <a:off x="6229349" y="1825625"/>
            <a:ext cx="5124451" cy="4351338"/>
          </a:xfrm>
        </p:spPr>
        <p:txBody>
          <a:bodyPr/>
          <a:lstStyle/>
          <a:p>
            <a:pPr marL="0" indent="0" algn="just">
              <a:buNone/>
            </a:pPr>
            <a:r>
              <a:rPr lang="en-US" dirty="0">
                <a:latin typeface="Times New Roman" panose="02020603050405020304" pitchFamily="18" charset="0"/>
                <a:cs typeface="Times New Roman" panose="02020603050405020304" pitchFamily="18" charset="0"/>
              </a:rPr>
              <a:t>Using the formulas above and the laws of </a:t>
            </a:r>
            <a:r>
              <a:rPr lang="en-US" dirty="0" err="1">
                <a:latin typeface="Times New Roman" panose="02020603050405020304" pitchFamily="18" charset="0"/>
                <a:cs typeface="Times New Roman" panose="02020603050405020304" pitchFamily="18" charset="0"/>
              </a:rPr>
              <a:t>omo</a:t>
            </a:r>
            <a:r>
              <a:rPr lang="en-US" dirty="0">
                <a:latin typeface="Times New Roman" panose="02020603050405020304" pitchFamily="18" charset="0"/>
                <a:cs typeface="Times New Roman" panose="02020603050405020304" pitchFamily="18" charset="0"/>
              </a:rPr>
              <a:t>, calculate the circuits</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Total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resistance</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Current flowing in the circuit</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Voltage drop on the resistor</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Total</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circuit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power</a:t>
            </a:r>
            <a:r>
              <a:rPr lang="lt-LT" dirty="0">
                <a:latin typeface="Times New Roman" panose="02020603050405020304" pitchFamily="18" charset="0"/>
                <a:cs typeface="Times New Roman" panose="02020603050405020304" pitchFamily="18" charset="0"/>
              </a:rPr>
              <a:t>.</a:t>
            </a:r>
          </a:p>
          <a:p>
            <a:pPr algn="just"/>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752A1B4-B2BD-4781-902C-DC2570D959B8}"/>
              </a:ext>
            </a:extLst>
          </p:cNvPr>
          <p:cNvPicPr>
            <a:picLocks noChangeAspect="1"/>
          </p:cNvPicPr>
          <p:nvPr/>
        </p:nvPicPr>
        <p:blipFill rotWithShape="1">
          <a:blip r:embed="rId2"/>
          <a:srcRect l="23894" t="11830" r="12537" b="11760"/>
          <a:stretch/>
        </p:blipFill>
        <p:spPr>
          <a:xfrm>
            <a:off x="475861" y="1825625"/>
            <a:ext cx="5753488" cy="3610947"/>
          </a:xfrm>
          <a:prstGeom prst="roundRect">
            <a:avLst/>
          </a:prstGeom>
        </p:spPr>
      </p:pic>
    </p:spTree>
    <p:extLst>
      <p:ext uri="{BB962C8B-B14F-4D97-AF65-F5344CB8AC3E}">
        <p14:creationId xmlns:p14="http://schemas.microsoft.com/office/powerpoint/2010/main" val="40307031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32CD9F6-F4FA-44FC-A97F-B5AF4933035D}"/>
              </a:ext>
            </a:extLst>
          </p:cNvPr>
          <p:cNvSpPr>
            <a:spLocks noGrp="1"/>
          </p:cNvSpPr>
          <p:nvPr>
            <p:ph type="title"/>
          </p:nvPr>
        </p:nvSpPr>
        <p:spPr/>
        <p:txBody>
          <a:bodyPr/>
          <a:lstStyle/>
          <a:p>
            <a:pPr algn="ct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Nuoseklaus jungimo pavyzdys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4DD3674B-BFF8-4680-A072-5C88771F31B4}"/>
                  </a:ext>
                </a:extLst>
              </p:cNvPr>
              <p:cNvSpPr>
                <a:spLocks noGrp="1"/>
              </p:cNvSpPr>
              <p:nvPr>
                <p:ph idx="1"/>
              </p:nvPr>
            </p:nvSpPr>
            <p:spPr>
              <a:xfrm>
                <a:off x="6229348" y="1825625"/>
                <a:ext cx="5914444" cy="4351338"/>
              </a:xfrm>
            </p:spPr>
            <p:txBody>
              <a:bodyPr/>
              <a:lstStyle/>
              <a:p>
                <a:pPr algn="just"/>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𝑇𝑜𝑡𝑎𝑙</m:t>
                        </m:r>
                      </m:sub>
                    </m:sSub>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10+20+30 =60</m:t>
                    </m:r>
                    <m:r>
                      <m:rPr>
                        <m:sty m:val="p"/>
                      </m:rPr>
                      <a:rPr lang="el-GR" b="0" i="1" smtClean="0">
                        <a:latin typeface="Cambria Math" panose="02040503050406030204" pitchFamily="18" charset="0"/>
                        <a:ea typeface="Cambria Math" panose="02040503050406030204" pitchFamily="18" charset="0"/>
                      </a:rPr>
                      <m:t>Ω</m:t>
                    </m:r>
                  </m:oMath>
                </a14:m>
                <a:endParaRPr lang="lt-LT" dirty="0"/>
              </a:p>
              <a:p>
                <a:pPr algn="just"/>
                <a14:m>
                  <m:oMath xmlns:m="http://schemas.openxmlformats.org/officeDocument/2006/math">
                    <m:sSub>
                      <m:sSubPr>
                        <m:ctrlPr>
                          <a:rPr lang="lt-LT" b="0" i="1" smtClean="0">
                            <a:latin typeface="Cambria Math" panose="02040503050406030204" pitchFamily="18" charset="0"/>
                          </a:rPr>
                        </m:ctrlPr>
                      </m:sSubPr>
                      <m:e>
                        <m:r>
                          <a:rPr lang="lt-LT" b="0" i="1" smtClean="0">
                            <a:latin typeface="Cambria Math" panose="02040503050406030204" pitchFamily="18" charset="0"/>
                          </a:rPr>
                          <m:t>𝐼</m:t>
                        </m:r>
                      </m:e>
                      <m:sub>
                        <m:r>
                          <a:rPr lang="en-US" b="0" i="1" smtClean="0">
                            <a:latin typeface="Cambria Math" panose="02040503050406030204" pitchFamily="18" charset="0"/>
                          </a:rPr>
                          <m:t>𝑇𝑜𝑡𝑎𝑙</m:t>
                        </m:r>
                      </m:sub>
                    </m:sSub>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lt-LT" b="0" i="1" smtClean="0">
                            <a:latin typeface="Cambria Math" panose="02040503050406030204" pitchFamily="18" charset="0"/>
                            <a:ea typeface="Cambria Math" panose="02040503050406030204" pitchFamily="18" charset="0"/>
                          </a:rPr>
                          <m:t>𝑅</m:t>
                        </m:r>
                      </m:den>
                    </m:f>
                    <m:r>
                      <a:rPr lang="lt-LT" b="0" i="1" smtClean="0">
                        <a:latin typeface="Cambria Math" panose="02040503050406030204" pitchFamily="18" charset="0"/>
                        <a:ea typeface="Cambria Math" panose="02040503050406030204" pitchFamily="18" charset="0"/>
                      </a:rPr>
                      <m:t> =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12</m:t>
                        </m:r>
                      </m:num>
                      <m:den>
                        <m:r>
                          <a:rPr lang="lt-LT" b="0" i="1" smtClean="0">
                            <a:latin typeface="Cambria Math" panose="02040503050406030204" pitchFamily="18" charset="0"/>
                            <a:ea typeface="Cambria Math" panose="02040503050406030204" pitchFamily="18" charset="0"/>
                          </a:rPr>
                          <m:t>60</m:t>
                        </m:r>
                      </m:den>
                    </m:f>
                    <m:r>
                      <a:rPr lang="lt-LT" b="0" i="1" smtClean="0">
                        <a:latin typeface="Cambria Math" panose="02040503050406030204" pitchFamily="18" charset="0"/>
                        <a:ea typeface="Cambria Math" panose="02040503050406030204" pitchFamily="18" charset="0"/>
                      </a:rPr>
                      <m:t> =0,2</m:t>
                    </m:r>
                    <m:r>
                      <a:rPr lang="lt-LT" b="0" i="1" smtClean="0">
                        <a:latin typeface="Cambria Math" panose="02040503050406030204" pitchFamily="18" charset="0"/>
                        <a:ea typeface="Cambria Math" panose="02040503050406030204" pitchFamily="18" charset="0"/>
                      </a:rPr>
                      <m:t>𝐴</m:t>
                    </m:r>
                    <m:r>
                      <a:rPr lang="lt-LT" b="0" i="1" smtClean="0">
                        <a:latin typeface="Cambria Math" panose="02040503050406030204" pitchFamily="18" charset="0"/>
                        <a:ea typeface="Cambria Math" panose="02040503050406030204" pitchFamily="18" charset="0"/>
                      </a:rPr>
                      <m:t> =200</m:t>
                    </m:r>
                    <m:r>
                      <a:rPr lang="lt-LT" b="0" i="1" smtClean="0">
                        <a:latin typeface="Cambria Math" panose="02040503050406030204" pitchFamily="18" charset="0"/>
                        <a:ea typeface="Cambria Math" panose="02040503050406030204" pitchFamily="18" charset="0"/>
                      </a:rPr>
                      <m:t>𝑚𝐴</m:t>
                    </m:r>
                  </m:oMath>
                </a14:m>
                <a:endParaRPr lang="lt-LT" dirty="0"/>
              </a:p>
              <a:p>
                <a:pPr algn="just"/>
                <a14:m>
                  <m:oMath xmlns:m="http://schemas.openxmlformats.org/officeDocument/2006/math">
                    <m:sSub>
                      <m:sSubPr>
                        <m:ctrlPr>
                          <a:rPr lang="lt-LT" b="0" i="1" smtClean="0">
                            <a:latin typeface="Cambria Math" panose="02040503050406030204" pitchFamily="18" charset="0"/>
                          </a:rPr>
                        </m:ctrlPr>
                      </m:sSubPr>
                      <m:e>
                        <m:r>
                          <a:rPr lang="en-US" b="0" i="1" smtClean="0">
                            <a:latin typeface="Cambria Math" panose="02040503050406030204" pitchFamily="18" charset="0"/>
                          </a:rPr>
                          <m:t>𝑉</m:t>
                        </m:r>
                      </m:e>
                      <m:sub>
                        <m:r>
                          <a:rPr lang="lt-LT" b="0" i="1" smtClean="0">
                            <a:latin typeface="Cambria Math" panose="02040503050406030204" pitchFamily="18" charset="0"/>
                          </a:rPr>
                          <m:t>1</m:t>
                        </m:r>
                      </m:sub>
                    </m:sSub>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 ×</m:t>
                    </m:r>
                    <m:r>
                      <a:rPr lang="lt-LT" b="0" i="1" smtClean="0">
                        <a:latin typeface="Cambria Math" panose="02040503050406030204" pitchFamily="18" charset="0"/>
                        <a:ea typeface="Cambria Math" panose="02040503050406030204" pitchFamily="18" charset="0"/>
                      </a:rPr>
                      <m:t>𝑅</m:t>
                    </m:r>
                    <m:r>
                      <a:rPr lang="lt-LT" b="0" i="1" smtClean="0">
                        <a:latin typeface="Cambria Math" panose="02040503050406030204" pitchFamily="18" charset="0"/>
                        <a:ea typeface="Cambria Math" panose="02040503050406030204" pitchFamily="18" charset="0"/>
                      </a:rPr>
                      <m:t> =0,2 ×10</m:t>
                    </m:r>
                    <m:d>
                      <m:dPr>
                        <m:ctrlPr>
                          <a:rPr lang="lt-LT" b="0" i="1" smtClean="0">
                            <a:latin typeface="Cambria Math" panose="02040503050406030204" pitchFamily="18" charset="0"/>
                            <a:ea typeface="Cambria Math" panose="02040503050406030204" pitchFamily="18" charset="0"/>
                          </a:rPr>
                        </m:ctrlPr>
                      </m:dPr>
                      <m:e>
                        <m:r>
                          <a:rPr lang="lt-LT" b="0" i="1" smtClean="0">
                            <a:latin typeface="Cambria Math" panose="02040503050406030204" pitchFamily="18" charset="0"/>
                            <a:ea typeface="Cambria Math" panose="02040503050406030204" pitchFamily="18" charset="0"/>
                          </a:rPr>
                          <m:t>𝑅</m:t>
                        </m:r>
                        <m:r>
                          <a:rPr lang="lt-LT" b="0" i="1" smtClean="0">
                            <a:latin typeface="Cambria Math" panose="02040503050406030204" pitchFamily="18" charset="0"/>
                            <a:ea typeface="Cambria Math" panose="02040503050406030204" pitchFamily="18" charset="0"/>
                          </a:rPr>
                          <m:t>1</m:t>
                        </m:r>
                      </m:e>
                    </m:d>
                    <m:r>
                      <a:rPr lang="lt-LT" b="0" i="1" smtClean="0">
                        <a:latin typeface="Cambria Math" panose="02040503050406030204" pitchFamily="18" charset="0"/>
                        <a:ea typeface="Cambria Math" panose="02040503050406030204" pitchFamily="18" charset="0"/>
                      </a:rPr>
                      <m:t>=2</m:t>
                    </m:r>
                    <m:r>
                      <a:rPr lang="lt-LT" b="0" i="1" smtClean="0">
                        <a:latin typeface="Cambria Math" panose="02040503050406030204" pitchFamily="18" charset="0"/>
                        <a:ea typeface="Cambria Math" panose="02040503050406030204" pitchFamily="18" charset="0"/>
                      </a:rPr>
                      <m:t>𝑉</m:t>
                    </m:r>
                  </m:oMath>
                </a14:m>
                <a:endParaRPr lang="lt-LT" dirty="0"/>
              </a:p>
              <a:p>
                <a:pPr algn="just"/>
                <a14:m>
                  <m:oMath xmlns:m="http://schemas.openxmlformats.org/officeDocument/2006/math">
                    <m:sSub>
                      <m:sSubPr>
                        <m:ctrlPr>
                          <a:rPr lang="lt-LT" b="0" i="1" smtClean="0">
                            <a:latin typeface="Cambria Math" panose="02040503050406030204" pitchFamily="18" charset="0"/>
                          </a:rPr>
                        </m:ctrlPr>
                      </m:sSubPr>
                      <m:e>
                        <m:r>
                          <a:rPr lang="lt-LT" b="0" i="1" smtClean="0">
                            <a:latin typeface="Cambria Math" panose="02040503050406030204" pitchFamily="18" charset="0"/>
                          </a:rPr>
                          <m:t>𝑃</m:t>
                        </m:r>
                      </m:e>
                      <m:sub>
                        <m:r>
                          <a:rPr lang="en-US" b="0" i="1" smtClean="0">
                            <a:latin typeface="Cambria Math" panose="02040503050406030204" pitchFamily="18" charset="0"/>
                          </a:rPr>
                          <m:t>𝑇𝑜𝑡𝑎𝑙</m:t>
                        </m:r>
                      </m:sub>
                    </m:sSub>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r>
                      <a:rPr lang="lt-LT" b="0" i="1" smtClean="0">
                        <a:latin typeface="Cambria Math" panose="02040503050406030204" pitchFamily="18" charset="0"/>
                        <a:ea typeface="Cambria Math" panose="02040503050406030204" pitchFamily="18" charset="0"/>
                      </a:rPr>
                      <m:t> ×</m:t>
                    </m:r>
                    <m:r>
                      <a:rPr lang="lt-LT" b="0" i="1" smtClean="0">
                        <a:latin typeface="Cambria Math" panose="02040503050406030204" pitchFamily="18" charset="0"/>
                        <a:ea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 =12 ×0,2 =2,4</m:t>
                    </m:r>
                    <m:r>
                      <a:rPr lang="lt-LT" b="0" i="1" smtClean="0">
                        <a:latin typeface="Cambria Math" panose="02040503050406030204" pitchFamily="18" charset="0"/>
                        <a:ea typeface="Cambria Math" panose="02040503050406030204" pitchFamily="18" charset="0"/>
                      </a:rPr>
                      <m:t>𝑊</m:t>
                    </m:r>
                  </m:oMath>
                </a14:m>
                <a:endParaRPr lang="lt-LT" dirty="0"/>
              </a:p>
              <a:p>
                <a:pPr algn="just"/>
                <a:endParaRPr lang="lt-LT" dirty="0"/>
              </a:p>
              <a:p>
                <a:pPr algn="just"/>
                <a:endParaRPr lang="lt-LT" dirty="0"/>
              </a:p>
            </p:txBody>
          </p:sp>
        </mc:Choice>
        <mc:Fallback xmlns="">
          <p:sp>
            <p:nvSpPr>
              <p:cNvPr id="3" name="Turinio vietos rezervavimo ženklas 2">
                <a:extLst>
                  <a:ext uri="{FF2B5EF4-FFF2-40B4-BE49-F238E27FC236}">
                    <a16:creationId xmlns:a16="http://schemas.microsoft.com/office/drawing/2014/main" id="{4DD3674B-BFF8-4680-A072-5C88771F31B4}"/>
                  </a:ext>
                </a:extLst>
              </p:cNvPr>
              <p:cNvSpPr>
                <a:spLocks noGrp="1" noRot="1" noChangeAspect="1" noMove="1" noResize="1" noEditPoints="1" noAdjustHandles="1" noChangeArrowheads="1" noChangeShapeType="1" noTextEdit="1"/>
              </p:cNvSpPr>
              <p:nvPr>
                <p:ph idx="1"/>
              </p:nvPr>
            </p:nvSpPr>
            <p:spPr>
              <a:xfrm>
                <a:off x="6229348" y="1825625"/>
                <a:ext cx="5914444" cy="4351338"/>
              </a:xfrm>
              <a:blipFill>
                <a:blip r:embed="rId2"/>
                <a:stretch>
                  <a:fillRect/>
                </a:stretch>
              </a:blipFill>
            </p:spPr>
            <p:txBody>
              <a:bodyPr/>
              <a:lstStyle/>
              <a:p>
                <a:r>
                  <a:rPr lang="lt-LT">
                    <a:noFill/>
                  </a:rPr>
                  <a:t> </a:t>
                </a:r>
              </a:p>
            </p:txBody>
          </p:sp>
        </mc:Fallback>
      </mc:AlternateContent>
      <p:pic>
        <p:nvPicPr>
          <p:cNvPr id="4" name="Paveikslėlis 3">
            <a:extLst>
              <a:ext uri="{FF2B5EF4-FFF2-40B4-BE49-F238E27FC236}">
                <a16:creationId xmlns:a16="http://schemas.microsoft.com/office/drawing/2014/main" id="{EF4B1EBD-CEA4-404A-B408-BA3C3D0A3564}"/>
              </a:ext>
            </a:extLst>
          </p:cNvPr>
          <p:cNvPicPr>
            <a:picLocks noChangeAspect="1"/>
          </p:cNvPicPr>
          <p:nvPr/>
        </p:nvPicPr>
        <p:blipFill rotWithShape="1">
          <a:blip r:embed="rId3"/>
          <a:srcRect l="23894" t="11830" r="12537" b="11760"/>
          <a:stretch/>
        </p:blipFill>
        <p:spPr>
          <a:xfrm>
            <a:off x="475861" y="1825625"/>
            <a:ext cx="5753488" cy="3610947"/>
          </a:xfrm>
          <a:prstGeom prst="roundRect">
            <a:avLst/>
          </a:prstGeom>
        </p:spPr>
      </p:pic>
    </p:spTree>
    <p:extLst>
      <p:ext uri="{BB962C8B-B14F-4D97-AF65-F5344CB8AC3E}">
        <p14:creationId xmlns:p14="http://schemas.microsoft.com/office/powerpoint/2010/main" val="421894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9405002-D0B0-426D-96FF-368EDB575978}"/>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34571CC0-EA27-452D-BE25-16CE797D891A}"/>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It is a device of a certain resistance used to generate the required voltage. It resists the electric current flowing through it, creating a voltage drop between the contacts (because there is no longer enough current to carry the voltage). It releases the voltage that falls on the resistor to the environment in the form of heat. This relationship is described in Ohm's law.</a:t>
            </a:r>
            <a:endParaRPr lang="lt-LT" sz="3000" dirty="0">
              <a:latin typeface="Times New Roman" panose="02020603050405020304" pitchFamily="18" charset="0"/>
              <a:cs typeface="Times New Roman" panose="02020603050405020304" pitchFamily="18" charset="0"/>
            </a:endParaRPr>
          </a:p>
        </p:txBody>
      </p:sp>
      <p:pic>
        <p:nvPicPr>
          <p:cNvPr id="5" name="Paveikslėlis 4" descr="Paveikslėlis, kuriame yra strėlė&#10;&#10;Automatiškai sugeneruotas aprašymas">
            <a:extLst>
              <a:ext uri="{FF2B5EF4-FFF2-40B4-BE49-F238E27FC236}">
                <a16:creationId xmlns:a16="http://schemas.microsoft.com/office/drawing/2014/main" id="{FADD8293-976A-4258-BAD4-B69EEB35ACC5}"/>
              </a:ext>
            </a:extLst>
          </p:cNvPr>
          <p:cNvPicPr>
            <a:picLocks noChangeAspect="1"/>
          </p:cNvPicPr>
          <p:nvPr/>
        </p:nvPicPr>
        <p:blipFill rotWithShape="1">
          <a:blip r:embed="rId2">
            <a:extLst>
              <a:ext uri="{28A0092B-C50C-407E-A947-70E740481C1C}">
                <a14:useLocalDpi xmlns:a14="http://schemas.microsoft.com/office/drawing/2010/main" val="0"/>
              </a:ext>
            </a:extLst>
          </a:blip>
          <a:srcRect b="5918"/>
          <a:stretch/>
        </p:blipFill>
        <p:spPr>
          <a:xfrm>
            <a:off x="4436414" y="4844503"/>
            <a:ext cx="3391969" cy="1838563"/>
          </a:xfrm>
          <a:prstGeom prst="roundRect">
            <a:avLst/>
          </a:prstGeom>
        </p:spPr>
      </p:pic>
    </p:spTree>
    <p:extLst>
      <p:ext uri="{BB962C8B-B14F-4D97-AF65-F5344CB8AC3E}">
        <p14:creationId xmlns:p14="http://schemas.microsoft.com/office/powerpoint/2010/main" val="23462715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58E3125-1830-4B32-8BCA-AF7442D297E9}"/>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DB89F24-8921-4734-A0E6-C74ECAFB6E2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Resistors are connected in parallel when the contacts of all resistors used are connected to two points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circuit of the components connected in parallel will have a constant voltage. However, there is more than one path where current can flow, so circuit will have alternating current</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667990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AE71814-5839-48D5-A58F-578F212ABF2B}"/>
              </a:ext>
            </a:extLst>
          </p:cNvPr>
          <p:cNvSpPr>
            <a:spLocks noGrp="1"/>
          </p:cNvSpPr>
          <p:nvPr>
            <p:ph type="title"/>
          </p:nvPr>
        </p:nvSpPr>
        <p:spPr/>
        <p:txBody>
          <a:bodyPr/>
          <a:lstStyle/>
          <a:p>
            <a:pPr algn="ct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89D5B695-422E-4E50-867D-F11248C8BE1E}"/>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To find the equivalent (total) resistance of a circuit of resistors connected in parallel, we use the following formula </a:t>
                </a:r>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f>
                      <m:fPr>
                        <m:ctrlPr>
                          <a:rPr lang="lt-LT" i="1" smtClean="0">
                            <a:latin typeface="Cambria Math" panose="02040503050406030204" pitchFamily="18" charset="0"/>
                          </a:rPr>
                        </m:ctrlPr>
                      </m:fPr>
                      <m:num>
                        <m:r>
                          <a:rPr lang="lt-LT" b="0" i="1" smtClean="0">
                            <a:latin typeface="Cambria Math" panose="02040503050406030204" pitchFamily="18" charset="0"/>
                          </a:rPr>
                          <m:t>1</m:t>
                        </m:r>
                      </m:num>
                      <m:den>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den>
                    </m:f>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3</m:t>
                            </m:r>
                          </m:sub>
                        </m:sSub>
                      </m:den>
                    </m:f>
                    <m:r>
                      <a:rPr lang="lt-LT" b="0" i="1" smtClean="0">
                        <a:latin typeface="Cambria Math" panose="02040503050406030204" pitchFamily="18" charset="0"/>
                        <a:ea typeface="Cambria Math" panose="02040503050406030204" pitchFamily="18" charset="0"/>
                      </a:rPr>
                      <m:t>+ &lt;…&gt; +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𝑛</m:t>
                            </m:r>
                          </m:sub>
                        </m:sSub>
                      </m:den>
                    </m:f>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89D5B695-422E-4E50-867D-F11248C8BE1E}"/>
                  </a:ext>
                </a:extLst>
              </p:cNvPr>
              <p:cNvSpPr>
                <a:spLocks noGrp="1" noRot="1" noChangeAspect="1" noMove="1" noResize="1" noEditPoints="1" noAdjustHandles="1" noChangeArrowheads="1" noChangeShapeType="1" noTextEdit="1"/>
              </p:cNvSpPr>
              <p:nvPr>
                <p:ph idx="1"/>
              </p:nvPr>
            </p:nvSpPr>
            <p:spPr>
              <a:blipFill>
                <a:blip r:embed="rId2"/>
                <a:stretch>
                  <a:fillRect l="-1217" t="-2381" r="-1159"/>
                </a:stretch>
              </a:blipFill>
            </p:spPr>
            <p:txBody>
              <a:bodyPr/>
              <a:lstStyle/>
              <a:p>
                <a:r>
                  <a:rPr lang="lt-LT">
                    <a:noFill/>
                  </a:rPr>
                  <a:t> </a:t>
                </a:r>
              </a:p>
            </p:txBody>
          </p:sp>
        </mc:Fallback>
      </mc:AlternateContent>
      <p:pic>
        <p:nvPicPr>
          <p:cNvPr id="5" name="Paveikslėlis 4">
            <a:extLst>
              <a:ext uri="{FF2B5EF4-FFF2-40B4-BE49-F238E27FC236}">
                <a16:creationId xmlns:a16="http://schemas.microsoft.com/office/drawing/2014/main" id="{9F825729-059D-4425-B3DE-E8BFBBE206B5}"/>
              </a:ext>
            </a:extLst>
          </p:cNvPr>
          <p:cNvPicPr>
            <a:picLocks noChangeAspect="1"/>
          </p:cNvPicPr>
          <p:nvPr/>
        </p:nvPicPr>
        <p:blipFill rotWithShape="1">
          <a:blip r:embed="rId3"/>
          <a:srcRect l="11791" t="6577" r="10829" b="12610"/>
          <a:stretch/>
        </p:blipFill>
        <p:spPr>
          <a:xfrm>
            <a:off x="3619111" y="3723490"/>
            <a:ext cx="4953778" cy="2896580"/>
          </a:xfrm>
          <a:prstGeom prst="roundRect">
            <a:avLst/>
          </a:prstGeom>
        </p:spPr>
      </p:pic>
    </p:spTree>
    <p:extLst>
      <p:ext uri="{BB962C8B-B14F-4D97-AF65-F5344CB8AC3E}">
        <p14:creationId xmlns:p14="http://schemas.microsoft.com/office/powerpoint/2010/main" val="8516725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A36B413-80F2-4A4B-A58F-53BBD2B1AD1F}"/>
              </a:ext>
            </a:extLst>
          </p:cNvPr>
          <p:cNvSpPr>
            <a:spLocks noGrp="1"/>
          </p:cNvSpPr>
          <p:nvPr>
            <p:ph type="title"/>
          </p:nvPr>
        </p:nvSpPr>
        <p:spPr/>
        <p:txBody>
          <a:bodyPr/>
          <a:lstStyle/>
          <a:p>
            <a:pPr algn="ct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78588AC7-BF22-42EA-A0DD-912556532A1C}"/>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If the resistances of the resistors connected in parallel are the same, then the formula can be used </a:t>
                </a:r>
                <a:r>
                  <a:rPr lang="lt-LT" dirty="0">
                    <a:latin typeface="Times New Roman" panose="02020603050405020304" pitchFamily="18" charset="0"/>
                    <a:cs typeface="Times New Roman" panose="02020603050405020304" pitchFamily="18" charset="0"/>
                  </a:rPr>
                  <a:t>:</a:t>
                </a:r>
              </a:p>
              <a:p>
                <a:pPr marL="0" indent="0" algn="just">
                  <a:buNone/>
                </a:pPr>
                <a14:m>
                  <m:oMathPara xmlns:m="http://schemas.openxmlformats.org/officeDocument/2006/math">
                    <m:oMathParaPr>
                      <m:jc m:val="centerGroup"/>
                    </m:oMathParaPr>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𝑅</m:t>
                          </m:r>
                        </m:num>
                        <m:den>
                          <m:r>
                            <a:rPr lang="lt-LT" b="0" i="1" smtClean="0">
                              <a:latin typeface="Cambria Math" panose="02040503050406030204" pitchFamily="18" charset="0"/>
                              <a:ea typeface="Cambria Math" panose="02040503050406030204" pitchFamily="18" charset="0"/>
                            </a:rPr>
                            <m:t>𝑁</m:t>
                          </m:r>
                        </m:den>
                      </m:f>
                    </m:oMath>
                  </m:oMathPara>
                </a14:m>
                <a:endParaRPr lang="lt-LT"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Where</a:t>
                </a:r>
                <a:r>
                  <a:rPr lang="lt-LT" dirty="0">
                    <a:latin typeface="Times New Roman" panose="02020603050405020304" pitchFamily="18" charset="0"/>
                    <a:cs typeface="Times New Roman" panose="02020603050405020304" pitchFamily="18" charset="0"/>
                  </a:rPr>
                  <a:t>:</a:t>
                </a:r>
              </a:p>
              <a:p>
                <a:pPr marL="0" indent="0" algn="just">
                  <a:buNone/>
                </a:pPr>
                <a:r>
                  <a:rPr lang="lt-LT" dirty="0">
                    <a:latin typeface="Times New Roman" panose="02020603050405020304" pitchFamily="18" charset="0"/>
                    <a:cs typeface="Times New Roman" panose="02020603050405020304" pitchFamily="18" charset="0"/>
                  </a:rPr>
                  <a:t>R – </a:t>
                </a:r>
                <a:r>
                  <a:rPr lang="en-US" dirty="0">
                    <a:latin typeface="Times New Roman" panose="02020603050405020304" pitchFamily="18" charset="0"/>
                    <a:cs typeface="Times New Roman" panose="02020603050405020304" pitchFamily="18" charset="0"/>
                  </a:rPr>
                  <a:t>resistance</a:t>
                </a:r>
                <a:r>
                  <a:rPr lang="lt-LT" dirty="0">
                    <a:latin typeface="Times New Roman" panose="02020603050405020304" pitchFamily="18" charset="0"/>
                    <a:cs typeface="Times New Roman" panose="02020603050405020304" pitchFamily="18" charset="0"/>
                  </a:rPr>
                  <a:t>.</a:t>
                </a:r>
              </a:p>
              <a:p>
                <a:pPr marL="0" indent="0" algn="just">
                  <a:buNone/>
                </a:pPr>
                <a:r>
                  <a:rPr lang="lt-LT" dirty="0">
                    <a:latin typeface="Times New Roman" panose="02020603050405020304" pitchFamily="18" charset="0"/>
                    <a:cs typeface="Times New Roman" panose="02020603050405020304" pitchFamily="18" charset="0"/>
                  </a:rPr>
                  <a:t>N – </a:t>
                </a:r>
                <a:r>
                  <a:rPr lang="en-US" dirty="0">
                    <a:latin typeface="Times New Roman" panose="02020603050405020304" pitchFamily="18" charset="0"/>
                    <a:cs typeface="Times New Roman" panose="02020603050405020304" pitchFamily="18" charset="0"/>
                  </a:rPr>
                  <a:t>number of the resistors connected</a:t>
                </a:r>
                <a:r>
                  <a:rPr lang="lt-LT" dirty="0">
                    <a:latin typeface="Times New Roman" panose="02020603050405020304" pitchFamily="18" charset="0"/>
                    <a:cs typeface="Times New Roman" panose="02020603050405020304" pitchFamily="18" charset="0"/>
                  </a:rPr>
                  <a:t>.</a:t>
                </a:r>
              </a:p>
            </p:txBody>
          </p:sp>
        </mc:Choice>
        <mc:Fallback xmlns="">
          <p:sp>
            <p:nvSpPr>
              <p:cNvPr id="3" name="Turinio vietos rezervavimo ženklas 2">
                <a:extLst>
                  <a:ext uri="{FF2B5EF4-FFF2-40B4-BE49-F238E27FC236}">
                    <a16:creationId xmlns:a16="http://schemas.microsoft.com/office/drawing/2014/main" id="{78588AC7-BF22-42EA-A0DD-912556532A1C}"/>
                  </a:ext>
                </a:extLst>
              </p:cNvPr>
              <p:cNvSpPr>
                <a:spLocks noGrp="1" noRot="1" noChangeAspect="1" noMove="1" noResize="1" noEditPoints="1" noAdjustHandles="1" noChangeArrowheads="1" noChangeShapeType="1" noTextEdit="1"/>
              </p:cNvSpPr>
              <p:nvPr>
                <p:ph idx="1"/>
              </p:nvPr>
            </p:nvSpPr>
            <p:spPr>
              <a:blipFill>
                <a:blip r:embed="rId2"/>
                <a:stretch>
                  <a:fillRect l="-1217" t="-2381" r="-1159"/>
                </a:stretch>
              </a:blipFill>
            </p:spPr>
            <p:txBody>
              <a:bodyPr/>
              <a:lstStyle/>
              <a:p>
                <a:r>
                  <a:rPr lang="lt-LT">
                    <a:noFill/>
                  </a:rPr>
                  <a:t> </a:t>
                </a:r>
              </a:p>
            </p:txBody>
          </p:sp>
        </mc:Fallback>
      </mc:AlternateContent>
    </p:spTree>
    <p:extLst>
      <p:ext uri="{BB962C8B-B14F-4D97-AF65-F5344CB8AC3E}">
        <p14:creationId xmlns:p14="http://schemas.microsoft.com/office/powerpoint/2010/main" val="173784710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A6101DA-A5C9-41D0-9E5D-A3A6A9584F72}"/>
              </a:ext>
            </a:extLst>
          </p:cNvPr>
          <p:cNvSpPr>
            <a:spLocks noGrp="1"/>
          </p:cNvSpPr>
          <p:nvPr>
            <p:ph type="title"/>
          </p:nvPr>
        </p:nvSpPr>
        <p:spPr/>
        <p:txBody>
          <a:bodyPr/>
          <a:lstStyle/>
          <a:p>
            <a:pPr algn="ct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A7D078D1-1009-41A2-AEB6-7E0B227F6147}"/>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If only two resistors are connected in parallel, whether or not their resistances are the same, the following formula can be used </a:t>
                </a:r>
                <a:r>
                  <a:rPr lang="lt-LT" dirty="0">
                    <a:latin typeface="Times New Roman" panose="02020603050405020304" pitchFamily="18" charset="0"/>
                    <a:cs typeface="Times New Roman" panose="02020603050405020304" pitchFamily="18" charset="0"/>
                  </a:rPr>
                  <a:t>:</a:t>
                </a:r>
              </a:p>
              <a:p>
                <a:pPr marL="0" indent="0" algn="just">
                  <a:buNone/>
                </a:pPr>
                <a:endParaRPr lang="lt-LT" dirty="0">
                  <a:latin typeface="Times New Roman" panose="02020603050405020304" pitchFamily="18"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i="1">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den>
                      </m:f>
                    </m:oMath>
                  </m:oMathPara>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A7D078D1-1009-41A2-AEB6-7E0B227F6147}"/>
                  </a:ext>
                </a:extLst>
              </p:cNvPr>
              <p:cNvSpPr>
                <a:spLocks noGrp="1" noRot="1" noChangeAspect="1" noMove="1" noResize="1" noEditPoints="1" noAdjustHandles="1" noChangeArrowheads="1" noChangeShapeType="1" noTextEdit="1"/>
              </p:cNvSpPr>
              <p:nvPr>
                <p:ph idx="1"/>
              </p:nvPr>
            </p:nvSpPr>
            <p:spPr>
              <a:blipFill>
                <a:blip r:embed="rId2"/>
                <a:stretch>
                  <a:fillRect l="-1217" t="-2381" r="-1159"/>
                </a:stretch>
              </a:blipFill>
            </p:spPr>
            <p:txBody>
              <a:bodyPr/>
              <a:lstStyle/>
              <a:p>
                <a:r>
                  <a:rPr lang="lt-LT">
                    <a:noFill/>
                  </a:rPr>
                  <a:t> </a:t>
                </a:r>
              </a:p>
            </p:txBody>
          </p:sp>
        </mc:Fallback>
      </mc:AlternateContent>
    </p:spTree>
    <p:extLst>
      <p:ext uri="{BB962C8B-B14F-4D97-AF65-F5344CB8AC3E}">
        <p14:creationId xmlns:p14="http://schemas.microsoft.com/office/powerpoint/2010/main" val="13702837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F3EB09B-FEDF-41CC-B1FF-2ED29638AF4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xample</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arallel</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resistors</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AE419931-B490-4C69-9F31-E2A4A233BA5A}"/>
              </a:ext>
            </a:extLst>
          </p:cNvPr>
          <p:cNvPicPr>
            <a:picLocks noChangeAspect="1"/>
          </p:cNvPicPr>
          <p:nvPr/>
        </p:nvPicPr>
        <p:blipFill rotWithShape="1">
          <a:blip r:embed="rId2"/>
          <a:srcRect l="20794" t="10068" r="12696" b="7483"/>
          <a:stretch/>
        </p:blipFill>
        <p:spPr>
          <a:xfrm>
            <a:off x="3261826" y="1756898"/>
            <a:ext cx="5668348" cy="4989134"/>
          </a:xfrm>
          <a:prstGeom prst="roundRect">
            <a:avLst>
              <a:gd name="adj" fmla="val 13779"/>
            </a:avLst>
          </a:prstGeom>
        </p:spPr>
      </p:pic>
    </p:spTree>
    <p:extLst>
      <p:ext uri="{BB962C8B-B14F-4D97-AF65-F5344CB8AC3E}">
        <p14:creationId xmlns:p14="http://schemas.microsoft.com/office/powerpoint/2010/main" val="4693498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AF34581-1553-4A5A-BFBA-06DE0AD55C02}"/>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xample</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arallel</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resistors</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p:sp>
        <p:nvSpPr>
          <p:cNvPr id="3" name="Turinio vietos rezervavimo ženklas 2">
            <a:extLst>
              <a:ext uri="{FF2B5EF4-FFF2-40B4-BE49-F238E27FC236}">
                <a16:creationId xmlns:a16="http://schemas.microsoft.com/office/drawing/2014/main" id="{19A6A56F-4875-4879-851A-AA3E40CCB0F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Find the total resistance of the diagram below</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83A53D7A-8855-4FD3-9125-7F61305B6E24}"/>
              </a:ext>
            </a:extLst>
          </p:cNvPr>
          <p:cNvPicPr>
            <a:picLocks noChangeAspect="1"/>
          </p:cNvPicPr>
          <p:nvPr/>
        </p:nvPicPr>
        <p:blipFill rotWithShape="1">
          <a:blip r:embed="rId2"/>
          <a:srcRect l="15542" t="17988" r="9897" b="16271"/>
          <a:stretch/>
        </p:blipFill>
        <p:spPr>
          <a:xfrm>
            <a:off x="2678663" y="2631823"/>
            <a:ext cx="6834673" cy="3545140"/>
          </a:xfrm>
          <a:prstGeom prst="roundRect">
            <a:avLst/>
          </a:prstGeom>
        </p:spPr>
      </p:pic>
    </p:spTree>
    <p:extLst>
      <p:ext uri="{BB962C8B-B14F-4D97-AF65-F5344CB8AC3E}">
        <p14:creationId xmlns:p14="http://schemas.microsoft.com/office/powerpoint/2010/main" val="39709641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ED93F06-DE92-487B-8637-B6E32D971E0C}"/>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xample</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arallel</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resistors</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2D0A0D65-DFFC-441E-B0EE-F66653D1DD38}"/>
                  </a:ext>
                </a:extLst>
              </p:cNvPr>
              <p:cNvSpPr>
                <a:spLocks noGrp="1"/>
              </p:cNvSpPr>
              <p:nvPr>
                <p:ph idx="1"/>
              </p:nvPr>
            </p:nvSpPr>
            <p:spPr>
              <a:xfrm>
                <a:off x="5473498" y="1825625"/>
                <a:ext cx="5880301" cy="4351338"/>
              </a:xfrm>
            </p:spPr>
            <p:txBody>
              <a:bodyPr/>
              <a:lstStyle/>
              <a:p>
                <a14:m>
                  <m:oMath xmlns:m="http://schemas.openxmlformats.org/officeDocument/2006/math">
                    <m:f>
                      <m:fPr>
                        <m:ctrlPr>
                          <a:rPr lang="lt-LT" i="1" smtClean="0">
                            <a:latin typeface="Cambria Math" panose="02040503050406030204" pitchFamily="18" charset="0"/>
                          </a:rPr>
                        </m:ctrlPr>
                      </m:fPr>
                      <m:num>
                        <m:r>
                          <a:rPr lang="lt-LT" b="0" i="1" smtClean="0">
                            <a:latin typeface="Cambria Math" panose="02040503050406030204" pitchFamily="18" charset="0"/>
                          </a:rPr>
                          <m:t>1</m:t>
                        </m:r>
                      </m:num>
                      <m:den>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den>
                    </m:f>
                    <m:r>
                      <a:rPr lang="lt-LT" i="1" smtClean="0">
                        <a:latin typeface="Cambria Math" panose="02040503050406030204" pitchFamily="18" charset="0"/>
                        <a:ea typeface="Cambria Math" panose="02040503050406030204" pitchFamily="18" charset="0"/>
                      </a:rPr>
                      <m:t>=</m:t>
                    </m:r>
                    <m:f>
                      <m:fPr>
                        <m:ctrlPr>
                          <a:rPr lang="lt-LT"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3</m:t>
                            </m:r>
                          </m:sub>
                        </m:sSub>
                      </m:den>
                    </m:f>
                    <m:r>
                      <a:rPr lang="lt-LT" b="0" i="1" smtClean="0">
                        <a:latin typeface="Cambria Math" panose="02040503050406030204" pitchFamily="18" charset="0"/>
                        <a:ea typeface="Cambria Math" panose="02040503050406030204" pitchFamily="18" charset="0"/>
                      </a:rPr>
                      <m:t> =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200</m:t>
                        </m:r>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470</m:t>
                        </m:r>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220</m:t>
                        </m:r>
                      </m:den>
                    </m:f>
                    <m:r>
                      <a:rPr lang="lt-LT" b="0" i="1" smtClean="0">
                        <a:latin typeface="Cambria Math" panose="02040503050406030204" pitchFamily="18" charset="0"/>
                        <a:ea typeface="Cambria Math" panose="02040503050406030204" pitchFamily="18" charset="0"/>
                      </a:rPr>
                      <m:t> ≈0,0117</m:t>
                    </m:r>
                  </m:oMath>
                </a14:m>
                <a:endParaRPr lang="lt-LT" dirty="0"/>
              </a:p>
              <a:p>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r>
                      <a:rPr lang="lt-LT" b="0" i="1" smtClean="0">
                        <a:latin typeface="Cambria Math" panose="02040503050406030204" pitchFamily="18" charset="0"/>
                      </a:rPr>
                      <m:t> </m:t>
                    </m:r>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0,0117</m:t>
                        </m:r>
                      </m:den>
                    </m:f>
                    <m:r>
                      <a:rPr lang="lt-LT" b="0" i="1" smtClean="0">
                        <a:latin typeface="Cambria Math" panose="02040503050406030204" pitchFamily="18" charset="0"/>
                        <a:ea typeface="Cambria Math" panose="02040503050406030204" pitchFamily="18" charset="0"/>
                      </a:rPr>
                      <m:t>=85,67</m:t>
                    </m:r>
                    <m:r>
                      <m:rPr>
                        <m:sty m:val="p"/>
                      </m:rPr>
                      <a:rPr lang="el-GR" b="0" i="1" smtClean="0">
                        <a:latin typeface="Cambria Math" panose="02040503050406030204" pitchFamily="18" charset="0"/>
                        <a:ea typeface="Cambria Math" panose="02040503050406030204" pitchFamily="18" charset="0"/>
                      </a:rPr>
                      <m:t>Ω</m:t>
                    </m:r>
                  </m:oMath>
                </a14:m>
                <a:endParaRPr lang="lt-LT" dirty="0"/>
              </a:p>
            </p:txBody>
          </p:sp>
        </mc:Choice>
        <mc:Fallback xmlns="">
          <p:sp>
            <p:nvSpPr>
              <p:cNvPr id="3" name="Turinio vietos rezervavimo ženklas 2">
                <a:extLst>
                  <a:ext uri="{FF2B5EF4-FFF2-40B4-BE49-F238E27FC236}">
                    <a16:creationId xmlns:a16="http://schemas.microsoft.com/office/drawing/2014/main" id="{2D0A0D65-DFFC-441E-B0EE-F66653D1DD38}"/>
                  </a:ext>
                </a:extLst>
              </p:cNvPr>
              <p:cNvSpPr>
                <a:spLocks noGrp="1" noRot="1" noChangeAspect="1" noMove="1" noResize="1" noEditPoints="1" noAdjustHandles="1" noChangeArrowheads="1" noChangeShapeType="1" noTextEdit="1"/>
              </p:cNvSpPr>
              <p:nvPr>
                <p:ph idx="1"/>
              </p:nvPr>
            </p:nvSpPr>
            <p:spPr>
              <a:xfrm>
                <a:off x="5473498" y="1825625"/>
                <a:ext cx="5880301" cy="4351338"/>
              </a:xfrm>
              <a:blipFill>
                <a:blip r:embed="rId2"/>
                <a:stretch>
                  <a:fillRect/>
                </a:stretch>
              </a:blipFill>
            </p:spPr>
            <p:txBody>
              <a:bodyPr/>
              <a:lstStyle/>
              <a:p>
                <a:r>
                  <a:rPr lang="lt-LT">
                    <a:noFill/>
                  </a:rPr>
                  <a:t> </a:t>
                </a:r>
              </a:p>
            </p:txBody>
          </p:sp>
        </mc:Fallback>
      </mc:AlternateContent>
      <p:pic>
        <p:nvPicPr>
          <p:cNvPr id="4" name="Paveikslėlis 3">
            <a:extLst>
              <a:ext uri="{FF2B5EF4-FFF2-40B4-BE49-F238E27FC236}">
                <a16:creationId xmlns:a16="http://schemas.microsoft.com/office/drawing/2014/main" id="{4E12B379-884B-400A-8045-6487497E534A}"/>
              </a:ext>
            </a:extLst>
          </p:cNvPr>
          <p:cNvPicPr>
            <a:picLocks noChangeAspect="1"/>
          </p:cNvPicPr>
          <p:nvPr/>
        </p:nvPicPr>
        <p:blipFill rotWithShape="1">
          <a:blip r:embed="rId3"/>
          <a:srcRect l="15542" t="17988" r="9897" b="16271"/>
          <a:stretch/>
        </p:blipFill>
        <p:spPr>
          <a:xfrm>
            <a:off x="112743" y="1825625"/>
            <a:ext cx="5360755" cy="2780620"/>
          </a:xfrm>
          <a:prstGeom prst="roundRect">
            <a:avLst/>
          </a:prstGeom>
        </p:spPr>
      </p:pic>
    </p:spTree>
    <p:extLst>
      <p:ext uri="{BB962C8B-B14F-4D97-AF65-F5344CB8AC3E}">
        <p14:creationId xmlns:p14="http://schemas.microsoft.com/office/powerpoint/2010/main" val="287696446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4C8E03-70B6-4D42-85A1-031652A46784}"/>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xample</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arallel</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resistors</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p:sp>
        <p:nvSpPr>
          <p:cNvPr id="3" name="Turinio vietos rezervavimo ženklas 2">
            <a:extLst>
              <a:ext uri="{FF2B5EF4-FFF2-40B4-BE49-F238E27FC236}">
                <a16:creationId xmlns:a16="http://schemas.microsoft.com/office/drawing/2014/main" id="{A342EF06-E2BF-47F2-B2EE-2D3D62F02683}"/>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Calculate the total resistance of the given circuit</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E3A865DD-72B9-490A-A0D6-B78EEBD93D53}"/>
              </a:ext>
            </a:extLst>
          </p:cNvPr>
          <p:cNvPicPr>
            <a:picLocks noChangeAspect="1"/>
          </p:cNvPicPr>
          <p:nvPr/>
        </p:nvPicPr>
        <p:blipFill rotWithShape="1">
          <a:blip r:embed="rId2"/>
          <a:srcRect l="8377" t="7349" r="10810" b="14128"/>
          <a:stretch/>
        </p:blipFill>
        <p:spPr>
          <a:xfrm>
            <a:off x="3160479" y="2561352"/>
            <a:ext cx="5871042" cy="3615611"/>
          </a:xfrm>
          <a:prstGeom prst="roundRect">
            <a:avLst/>
          </a:prstGeom>
        </p:spPr>
      </p:pic>
    </p:spTree>
    <p:extLst>
      <p:ext uri="{BB962C8B-B14F-4D97-AF65-F5344CB8AC3E}">
        <p14:creationId xmlns:p14="http://schemas.microsoft.com/office/powerpoint/2010/main" val="36090338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D1E5699-F63D-407E-A51E-3FB277AD326D}"/>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xample</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arallel</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resistors</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B715E4D6-AD24-472A-A8DA-1A9FDB51178E}"/>
                  </a:ext>
                </a:extLst>
              </p:cNvPr>
              <p:cNvSpPr>
                <a:spLocks noGrp="1"/>
              </p:cNvSpPr>
              <p:nvPr>
                <p:ph idx="1"/>
              </p:nvPr>
            </p:nvSpPr>
            <p:spPr>
              <a:xfrm>
                <a:off x="4945224" y="1825625"/>
                <a:ext cx="6408576" cy="4351338"/>
              </a:xfrm>
            </p:spPr>
            <p:txBody>
              <a:bodyPr/>
              <a:lstStyle/>
              <a:p>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r>
                      <a:rPr lang="lt-LT" i="1" smtClean="0">
                        <a:latin typeface="Cambria Math" panose="02040503050406030204" pitchFamily="18" charset="0"/>
                        <a:ea typeface="Cambria Math" panose="02040503050406030204" pitchFamily="18" charset="0"/>
                      </a:rPr>
                      <m:t>=</m:t>
                    </m:r>
                    <m:f>
                      <m:fPr>
                        <m:ctrlPr>
                          <a:rPr lang="lt-LT"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22000×47000</m:t>
                        </m:r>
                      </m:num>
                      <m:den>
                        <m:r>
                          <a:rPr lang="lt-LT" b="0" i="1" smtClean="0">
                            <a:latin typeface="Cambria Math" panose="02040503050406030204" pitchFamily="18" charset="0"/>
                            <a:ea typeface="Cambria Math" panose="02040503050406030204" pitchFamily="18" charset="0"/>
                          </a:rPr>
                          <m:t>22000+47000</m:t>
                        </m:r>
                      </m:den>
                    </m:f>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14,985 ≈15</m:t>
                    </m:r>
                    <m:r>
                      <a:rPr lang="lt-LT" b="0" i="1" smtClean="0">
                        <a:latin typeface="Cambria Math" panose="02040503050406030204" pitchFamily="18" charset="0"/>
                        <a:ea typeface="Cambria Math" panose="02040503050406030204" pitchFamily="18" charset="0"/>
                      </a:rPr>
                      <m:t>𝑘</m:t>
                    </m:r>
                    <m:r>
                      <m:rPr>
                        <m:sty m:val="p"/>
                      </m:rPr>
                      <a:rPr lang="el-GR" b="0" i="1" smtClean="0">
                        <a:latin typeface="Cambria Math" panose="02040503050406030204" pitchFamily="18" charset="0"/>
                        <a:ea typeface="Cambria Math" panose="02040503050406030204" pitchFamily="18" charset="0"/>
                      </a:rPr>
                      <m:t>Ω</m:t>
                    </m:r>
                  </m:oMath>
                </a14:m>
                <a:endParaRPr lang="lt-LT" dirty="0"/>
              </a:p>
            </p:txBody>
          </p:sp>
        </mc:Choice>
        <mc:Fallback xmlns="">
          <p:sp>
            <p:nvSpPr>
              <p:cNvPr id="3" name="Turinio vietos rezervavimo ženklas 2">
                <a:extLst>
                  <a:ext uri="{FF2B5EF4-FFF2-40B4-BE49-F238E27FC236}">
                    <a16:creationId xmlns:a16="http://schemas.microsoft.com/office/drawing/2014/main" id="{B715E4D6-AD24-472A-A8DA-1A9FDB51178E}"/>
                  </a:ext>
                </a:extLst>
              </p:cNvPr>
              <p:cNvSpPr>
                <a:spLocks noGrp="1" noRot="1" noChangeAspect="1" noMove="1" noResize="1" noEditPoints="1" noAdjustHandles="1" noChangeArrowheads="1" noChangeShapeType="1" noTextEdit="1"/>
              </p:cNvSpPr>
              <p:nvPr>
                <p:ph idx="1"/>
              </p:nvPr>
            </p:nvSpPr>
            <p:spPr>
              <a:xfrm>
                <a:off x="4945224" y="1825625"/>
                <a:ext cx="6408576" cy="4351338"/>
              </a:xfrm>
              <a:blipFill>
                <a:blip r:embed="rId2"/>
                <a:stretch>
                  <a:fillRect/>
                </a:stretch>
              </a:blipFill>
            </p:spPr>
            <p:txBody>
              <a:bodyPr/>
              <a:lstStyle/>
              <a:p>
                <a:r>
                  <a:rPr lang="lt-LT">
                    <a:noFill/>
                  </a:rPr>
                  <a:t> </a:t>
                </a:r>
              </a:p>
            </p:txBody>
          </p:sp>
        </mc:Fallback>
      </mc:AlternateContent>
      <p:pic>
        <p:nvPicPr>
          <p:cNvPr id="4" name="Paveikslėlis 3">
            <a:extLst>
              <a:ext uri="{FF2B5EF4-FFF2-40B4-BE49-F238E27FC236}">
                <a16:creationId xmlns:a16="http://schemas.microsoft.com/office/drawing/2014/main" id="{B7D71E33-B93B-4D1E-A7A5-823A88D10142}"/>
              </a:ext>
            </a:extLst>
          </p:cNvPr>
          <p:cNvPicPr>
            <a:picLocks noChangeAspect="1"/>
          </p:cNvPicPr>
          <p:nvPr/>
        </p:nvPicPr>
        <p:blipFill rotWithShape="1">
          <a:blip r:embed="rId3"/>
          <a:srcRect l="8377" t="7349" r="10810" b="14128"/>
          <a:stretch/>
        </p:blipFill>
        <p:spPr>
          <a:xfrm>
            <a:off x="62715" y="1825625"/>
            <a:ext cx="4882509" cy="3006835"/>
          </a:xfrm>
          <a:prstGeom prst="roundRect">
            <a:avLst/>
          </a:prstGeom>
        </p:spPr>
      </p:pic>
    </p:spTree>
    <p:extLst>
      <p:ext uri="{BB962C8B-B14F-4D97-AF65-F5344CB8AC3E}">
        <p14:creationId xmlns:p14="http://schemas.microsoft.com/office/powerpoint/2010/main" val="9138056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4449C06-907D-434F-8992-6AEB7AB299CF}"/>
              </a:ext>
            </a:extLst>
          </p:cNvPr>
          <p:cNvSpPr>
            <a:spLocks noGrp="1"/>
          </p:cNvSpPr>
          <p:nvPr>
            <p:ph type="title"/>
          </p:nvPr>
        </p:nvSpPr>
        <p:spPr/>
        <p:txBody>
          <a:bodyPr/>
          <a:lstStyle/>
          <a:p>
            <a:pPr algn="ct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dirty="0"/>
          </a:p>
        </p:txBody>
      </p:sp>
      <p:sp>
        <p:nvSpPr>
          <p:cNvPr id="3" name="Turinio vietos rezervavimo ženklas 2">
            <a:extLst>
              <a:ext uri="{FF2B5EF4-FFF2-40B4-BE49-F238E27FC236}">
                <a16:creationId xmlns:a16="http://schemas.microsoft.com/office/drawing/2014/main" id="{85D6BCB0-6533-4104-89E9-A22800D9662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Since resistors connected in parallel may have different resistance values, according to the law of ohm, the currents flowing through them will also be different.</a:t>
            </a:r>
          </a:p>
          <a:p>
            <a:pPr algn="just"/>
            <a:r>
              <a:rPr lang="en-US" dirty="0">
                <a:latin typeface="Times New Roman" panose="02020603050405020304" pitchFamily="18" charset="0"/>
                <a:cs typeface="Times New Roman" panose="02020603050405020304" pitchFamily="18" charset="0"/>
              </a:rPr>
              <a:t>They can be calculated using the law of ohm</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total circuit current can be found either by summing the currents flowing with the resistors, or by having the total circuit voltage and the total resistance, the current can be then calculated according to the ohms law</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11087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EF735D7-862D-4CB9-8343-459D03106BCA}"/>
              </a:ext>
            </a:extLst>
          </p:cNvPr>
          <p:cNvSpPr>
            <a:spLocks noGrp="1"/>
          </p:cNvSpPr>
          <p:nvPr>
            <p:ph type="title"/>
          </p:nvPr>
        </p:nvSpPr>
        <p:spPr/>
        <p:txBody>
          <a:bodyPr>
            <a:normAutofit/>
          </a:bodyPr>
          <a:lstStyle/>
          <a:p>
            <a:pPr algn="ctr"/>
            <a:r>
              <a:rPr lang="en-US"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 types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BEA3F17-FE41-436F-9D03-F4EE7604AD74}"/>
              </a:ext>
            </a:extLst>
          </p:cNvPr>
          <p:cNvSpPr>
            <a:spLocks noGrp="1"/>
          </p:cNvSpPr>
          <p:nvPr>
            <p:ph idx="1"/>
          </p:nvPr>
        </p:nvSpPr>
        <p:spPr>
          <a:xfrm>
            <a:off x="838200" y="1825625"/>
            <a:ext cx="10515600" cy="4780448"/>
          </a:xfrm>
        </p:spPr>
        <p:txBody>
          <a:bodyPr>
            <a:normAutofit fontScale="92500" lnSpcReduction="10000"/>
          </a:bodyPr>
          <a:lstStyle/>
          <a:p>
            <a:pPr algn="just">
              <a:lnSpc>
                <a:spcPct val="100000"/>
              </a:lnSpc>
            </a:pPr>
            <a:r>
              <a:rPr lang="lt-LT" sz="3000" dirty="0" err="1">
                <a:latin typeface="Times New Roman" panose="02020603050405020304" pitchFamily="18" charset="0"/>
                <a:cs typeface="Times New Roman" panose="02020603050405020304" pitchFamily="18" charset="0"/>
              </a:rPr>
              <a:t>Carbon</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c</a:t>
            </a:r>
            <a:r>
              <a:rPr lang="lt-LT" sz="3000" dirty="0" err="1">
                <a:latin typeface="Times New Roman" panose="02020603050405020304" pitchFamily="18" charset="0"/>
                <a:cs typeface="Times New Roman" panose="02020603050405020304" pitchFamily="18" charset="0"/>
              </a:rPr>
              <a:t>omposition</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r</a:t>
            </a:r>
            <a:r>
              <a:rPr lang="lt-LT" sz="3000" dirty="0" err="1">
                <a:latin typeface="Times New Roman" panose="02020603050405020304" pitchFamily="18" charset="0"/>
                <a:cs typeface="Times New Roman" panose="02020603050405020304" pitchFamily="18" charset="0"/>
              </a:rPr>
              <a:t>esistors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Metal / c</a:t>
            </a:r>
            <a:r>
              <a:rPr lang="lt-LT" sz="3000" dirty="0" err="1">
                <a:latin typeface="Times New Roman" panose="02020603050405020304" pitchFamily="18" charset="0"/>
                <a:cs typeface="Times New Roman" panose="02020603050405020304" pitchFamily="18" charset="0"/>
              </a:rPr>
              <a:t>arbon</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f</a:t>
            </a:r>
            <a:r>
              <a:rPr lang="lt-LT" sz="3000" dirty="0" err="1">
                <a:latin typeface="Times New Roman" panose="02020603050405020304" pitchFamily="18" charset="0"/>
                <a:cs typeface="Times New Roman" panose="02020603050405020304" pitchFamily="18" charset="0"/>
              </a:rPr>
              <a:t>ilm</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r</a:t>
            </a:r>
            <a:r>
              <a:rPr lang="lt-LT" sz="3000" dirty="0" err="1">
                <a:latin typeface="Times New Roman" panose="02020603050405020304" pitchFamily="18" charset="0"/>
                <a:cs typeface="Times New Roman" panose="02020603050405020304" pitchFamily="18" charset="0"/>
              </a:rPr>
              <a:t>esistors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err="1">
                <a:latin typeface="Times New Roman" panose="02020603050405020304" pitchFamily="18" charset="0"/>
                <a:cs typeface="Times New Roman" panose="02020603050405020304" pitchFamily="18" charset="0"/>
              </a:rPr>
              <a:t>Wire</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wound</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r</a:t>
            </a:r>
            <a:r>
              <a:rPr lang="lt-LT" sz="3000" dirty="0" err="1">
                <a:latin typeface="Times New Roman" panose="02020603050405020304" pitchFamily="18" charset="0"/>
                <a:cs typeface="Times New Roman" panose="02020603050405020304" pitchFamily="18" charset="0"/>
              </a:rPr>
              <a:t>esistors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err="1">
                <a:latin typeface="Times New Roman" panose="02020603050405020304" pitchFamily="18" charset="0"/>
                <a:cs typeface="Times New Roman" panose="02020603050405020304" pitchFamily="18" charset="0"/>
              </a:rPr>
              <a:t>Variable</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resistors</a:t>
            </a:r>
            <a:r>
              <a:rPr lang="lt-LT" sz="3000" dirty="0">
                <a:latin typeface="Times New Roman" panose="02020603050405020304" pitchFamily="18" charset="0"/>
                <a:cs typeface="Times New Roman" panose="02020603050405020304" pitchFamily="18" charset="0"/>
              </a:rPr>
              <a:t>;</a:t>
            </a:r>
            <a:endParaRPr lang="en-US" sz="3000" dirty="0">
              <a:latin typeface="Times New Roman" panose="02020603050405020304" pitchFamily="18" charset="0"/>
              <a:cs typeface="Times New Roman" panose="02020603050405020304" pitchFamily="18" charset="0"/>
            </a:endParaRPr>
          </a:p>
          <a:p>
            <a:pPr algn="just">
              <a:lnSpc>
                <a:spcPct val="100000"/>
              </a:lnSpc>
            </a:pPr>
            <a:r>
              <a:rPr lang="lt-LT" sz="3000" dirty="0" err="1">
                <a:latin typeface="Times New Roman" panose="02020603050405020304" pitchFamily="18" charset="0"/>
                <a:cs typeface="Times New Roman" panose="02020603050405020304" pitchFamily="18" charset="0"/>
              </a:rPr>
              <a:t>Potentiometers</a:t>
            </a:r>
            <a:r>
              <a:rPr lang="en-US" sz="3000" dirty="0">
                <a:latin typeface="Times New Roman" panose="02020603050405020304" pitchFamily="18" charset="0"/>
                <a:cs typeface="Times New Roman" panose="02020603050405020304" pitchFamily="18" charset="0"/>
              </a:rPr>
              <a:t>;</a:t>
            </a:r>
            <a:endParaRPr lang="lt-LT" sz="3000" dirty="0">
              <a:latin typeface="Times New Roman" panose="02020603050405020304" pitchFamily="18" charset="0"/>
              <a:cs typeface="Times New Roman" panose="02020603050405020304" pitchFamily="18" charset="0"/>
            </a:endParaRPr>
          </a:p>
          <a:p>
            <a:pPr algn="just">
              <a:lnSpc>
                <a:spcPct val="100000"/>
              </a:lnSpc>
            </a:pPr>
            <a:r>
              <a:rPr lang="lt-LT" sz="3000" dirty="0" err="1">
                <a:latin typeface="Times New Roman" panose="02020603050405020304" pitchFamily="18" charset="0"/>
                <a:cs typeface="Times New Roman" panose="02020603050405020304" pitchFamily="18" charset="0"/>
              </a:rPr>
              <a:t>Light</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dependent</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resistor</a:t>
            </a:r>
            <a:r>
              <a:rPr lang="lt-LT" sz="3000" dirty="0">
                <a:latin typeface="Times New Roman" panose="02020603050405020304" pitchFamily="18" charset="0"/>
                <a:cs typeface="Times New Roman" panose="02020603050405020304" pitchFamily="18" charset="0"/>
              </a:rPr>
              <a:t> / </a:t>
            </a:r>
            <a:r>
              <a:rPr lang="lt-LT" sz="3000" dirty="0" err="1">
                <a:latin typeface="Times New Roman" panose="02020603050405020304" pitchFamily="18" charset="0"/>
                <a:cs typeface="Times New Roman" panose="02020603050405020304" pitchFamily="18" charset="0"/>
              </a:rPr>
              <a:t>photoresistor</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a:latin typeface="Times New Roman" panose="02020603050405020304" pitchFamily="18" charset="0"/>
                <a:cs typeface="Times New Roman" panose="02020603050405020304" pitchFamily="18" charset="0"/>
              </a:rPr>
              <a:t>SMD </a:t>
            </a:r>
            <a:r>
              <a:rPr lang="lt-LT" sz="3000" dirty="0" err="1">
                <a:latin typeface="Times New Roman" panose="02020603050405020304" pitchFamily="18" charset="0"/>
                <a:cs typeface="Times New Roman" panose="02020603050405020304" pitchFamily="18" charset="0"/>
              </a:rPr>
              <a:t>re</a:t>
            </a:r>
            <a:r>
              <a:rPr lang="en-US" sz="3000" dirty="0" err="1">
                <a:latin typeface="Times New Roman" panose="02020603050405020304" pitchFamily="18" charset="0"/>
                <a:cs typeface="Times New Roman" panose="02020603050405020304" pitchFamily="18" charset="0"/>
              </a:rPr>
              <a:t>sistors</a:t>
            </a:r>
            <a:r>
              <a:rPr lang="en-US" sz="3000" dirty="0">
                <a:latin typeface="Times New Roman" panose="02020603050405020304" pitchFamily="18" charset="0"/>
                <a:cs typeface="Times New Roman" panose="02020603050405020304" pitchFamily="18" charset="0"/>
              </a:rPr>
              <a:t>;</a:t>
            </a:r>
            <a:endParaRPr lang="lt-LT" sz="3000" dirty="0">
              <a:latin typeface="Times New Roman" panose="02020603050405020304" pitchFamily="18" charset="0"/>
              <a:cs typeface="Times New Roman" panose="02020603050405020304" pitchFamily="18" charset="0"/>
            </a:endParaRPr>
          </a:p>
          <a:p>
            <a:pPr algn="just">
              <a:lnSpc>
                <a:spcPct val="100000"/>
              </a:lnSpc>
            </a:pPr>
            <a:r>
              <a:rPr lang="lt-LT" sz="3000" dirty="0" err="1">
                <a:latin typeface="Times New Roman" panose="02020603050405020304" pitchFamily="18" charset="0"/>
                <a:cs typeface="Times New Roman" panose="02020603050405020304" pitchFamily="18" charset="0"/>
              </a:rPr>
              <a:t>Varistor</a:t>
            </a:r>
            <a:r>
              <a:rPr lang="en-US" sz="3000" dirty="0">
                <a:latin typeface="Times New Roman" panose="02020603050405020304" pitchFamily="18" charset="0"/>
                <a:cs typeface="Times New Roman" panose="02020603050405020304" pitchFamily="18" charset="0"/>
              </a:rPr>
              <a:t>s</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err="1">
                <a:latin typeface="Times New Roman" panose="02020603050405020304" pitchFamily="18" charset="0"/>
                <a:cs typeface="Times New Roman" panose="02020603050405020304" pitchFamily="18" charset="0"/>
              </a:rPr>
              <a:t>Thermistor</a:t>
            </a:r>
            <a:r>
              <a:rPr lang="en-US" sz="3000" dirty="0">
                <a:latin typeface="Times New Roman" panose="02020603050405020304" pitchFamily="18" charset="0"/>
                <a:cs typeface="Times New Roman" panose="02020603050405020304" pitchFamily="18" charset="0"/>
              </a:rPr>
              <a:t>s</a:t>
            </a:r>
            <a:r>
              <a:rPr lang="lt-LT" sz="3000" dirty="0">
                <a:latin typeface="Times New Roman" panose="02020603050405020304" pitchFamily="18" charset="0"/>
                <a:cs typeface="Times New Roman" panose="02020603050405020304" pitchFamily="18" charset="0"/>
              </a:rPr>
              <a:t>;</a:t>
            </a:r>
          </a:p>
          <a:p>
            <a:pPr algn="just">
              <a:lnSpc>
                <a:spcPct val="100000"/>
              </a:lnSpc>
            </a:pPr>
            <a:endParaRPr lang="lt-LT" sz="3000" dirty="0">
              <a:latin typeface="Times New Roman" panose="02020603050405020304" pitchFamily="18" charset="0"/>
              <a:cs typeface="Times New Roman" panose="02020603050405020304" pitchFamily="18" charset="0"/>
            </a:endParaRPr>
          </a:p>
          <a:p>
            <a:pPr algn="just">
              <a:lnSpc>
                <a:spcPct val="100000"/>
              </a:lnSpc>
            </a:pP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738546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9D04357-1D5D-4991-85C1-9A947762A4D3}"/>
              </a:ext>
            </a:extLst>
          </p:cNvPr>
          <p:cNvSpPr>
            <a:spLocks noGrp="1"/>
          </p:cNvSpPr>
          <p:nvPr>
            <p:ph type="title"/>
          </p:nvPr>
        </p:nvSpPr>
        <p:spPr/>
        <p:txBody>
          <a:bodyPr/>
          <a:lstStyle/>
          <a:p>
            <a:pPr algn="ct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Parallel</a:t>
            </a:r>
            <a:r>
              <a:rPr lang="lt-LT"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of the resistors</a:t>
            </a:r>
            <a:endParaRPr lang="lt-LT" dirty="0"/>
          </a:p>
        </p:txBody>
      </p:sp>
      <p:pic>
        <p:nvPicPr>
          <p:cNvPr id="7" name="Turinio vietos rezervavimo ženklas 6">
            <a:extLst>
              <a:ext uri="{FF2B5EF4-FFF2-40B4-BE49-F238E27FC236}">
                <a16:creationId xmlns:a16="http://schemas.microsoft.com/office/drawing/2014/main" id="{8DB5D0AA-14AC-4EAC-80F2-04B3F3ED748E}"/>
              </a:ext>
            </a:extLst>
          </p:cNvPr>
          <p:cNvPicPr>
            <a:picLocks noGrp="1" noChangeAspect="1"/>
          </p:cNvPicPr>
          <p:nvPr>
            <p:ph idx="1"/>
          </p:nvPr>
        </p:nvPicPr>
        <p:blipFill rotWithShape="1">
          <a:blip r:embed="rId2"/>
          <a:srcRect l="11049" t="2646" r="16157" b="6755"/>
          <a:stretch/>
        </p:blipFill>
        <p:spPr>
          <a:xfrm>
            <a:off x="5948266" y="1825625"/>
            <a:ext cx="4394718" cy="4998030"/>
          </a:xfrm>
          <a:prstGeom prst="roundRect">
            <a:avLst/>
          </a:prstGeom>
        </p:spPr>
      </p:pic>
      <p:pic>
        <p:nvPicPr>
          <p:cNvPr id="5" name="Paveikslėlis 4">
            <a:extLst>
              <a:ext uri="{FF2B5EF4-FFF2-40B4-BE49-F238E27FC236}">
                <a16:creationId xmlns:a16="http://schemas.microsoft.com/office/drawing/2014/main" id="{1CE770F8-4E86-4532-B6F8-F3558FA8F58E}"/>
              </a:ext>
            </a:extLst>
          </p:cNvPr>
          <p:cNvPicPr>
            <a:picLocks noChangeAspect="1"/>
          </p:cNvPicPr>
          <p:nvPr/>
        </p:nvPicPr>
        <p:blipFill rotWithShape="1">
          <a:blip r:embed="rId3"/>
          <a:srcRect l="7692" t="8447" r="13214" b="13354"/>
          <a:stretch/>
        </p:blipFill>
        <p:spPr>
          <a:xfrm>
            <a:off x="345230" y="1825625"/>
            <a:ext cx="5379099" cy="2737694"/>
          </a:xfrm>
          <a:prstGeom prst="roundRect">
            <a:avLst/>
          </a:prstGeom>
        </p:spPr>
      </p:pic>
      <p:pic>
        <p:nvPicPr>
          <p:cNvPr id="9" name="Paveikslėlis 8">
            <a:extLst>
              <a:ext uri="{FF2B5EF4-FFF2-40B4-BE49-F238E27FC236}">
                <a16:creationId xmlns:a16="http://schemas.microsoft.com/office/drawing/2014/main" id="{1FCC0185-0A57-4769-BB87-86ADA6DEB947}"/>
              </a:ext>
            </a:extLst>
          </p:cNvPr>
          <p:cNvPicPr>
            <a:picLocks noChangeAspect="1"/>
          </p:cNvPicPr>
          <p:nvPr/>
        </p:nvPicPr>
        <p:blipFill rotWithShape="1">
          <a:blip r:embed="rId4"/>
          <a:srcRect l="3946" b="4040"/>
          <a:stretch/>
        </p:blipFill>
        <p:spPr>
          <a:xfrm>
            <a:off x="884072" y="4675035"/>
            <a:ext cx="4301413" cy="2148620"/>
          </a:xfrm>
          <a:prstGeom prst="roundRect">
            <a:avLst/>
          </a:prstGeom>
        </p:spPr>
      </p:pic>
    </p:spTree>
    <p:extLst>
      <p:ext uri="{BB962C8B-B14F-4D97-AF65-F5344CB8AC3E}">
        <p14:creationId xmlns:p14="http://schemas.microsoft.com/office/powerpoint/2010/main" val="30221211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1E094AD-EC5E-4570-9E2F-87EA3DF8236C}"/>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015543B-6573-4F1E-AF2D-E6DC0FA3DE1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happens when both series and parallel connections are used in the circuit</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Such circuits can be quite difficult to deal with.</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52774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02E7BC0-2324-4FCE-8F95-7BADB93E7C4D}"/>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p:sp>
        <p:nvSpPr>
          <p:cNvPr id="3" name="Turinio vietos rezervavimo ženklas 2">
            <a:extLst>
              <a:ext uri="{FF2B5EF4-FFF2-40B4-BE49-F238E27FC236}">
                <a16:creationId xmlns:a16="http://schemas.microsoft.com/office/drawing/2014/main" id="{51D31F0A-30D0-4030-8CED-C5793740C56A}"/>
              </a:ext>
            </a:extLst>
          </p:cNvPr>
          <p:cNvSpPr>
            <a:spLocks noGrp="1"/>
          </p:cNvSpPr>
          <p:nvPr>
            <p:ph idx="1"/>
          </p:nvPr>
        </p:nvSpPr>
        <p:spPr>
          <a:xfrm>
            <a:off x="5164493" y="2380100"/>
            <a:ext cx="6979299" cy="4435912"/>
          </a:xfrm>
        </p:spPr>
        <p:txBody>
          <a:bodyPr/>
          <a:lstStyle/>
          <a:p>
            <a:pPr algn="just"/>
            <a:r>
              <a:rPr lang="en-US" dirty="0">
                <a:latin typeface="Times New Roman" panose="02020603050405020304" pitchFamily="18" charset="0"/>
                <a:cs typeface="Times New Roman" panose="02020603050405020304" pitchFamily="18" charset="0"/>
              </a:rPr>
              <a:t>You need to find the total current that this circuit consumes from a 12 volt power supply</a:t>
            </a:r>
            <a:r>
              <a:rPr lang="lt-LT" dirty="0">
                <a:latin typeface="Times New Roman" panose="02020603050405020304" pitchFamily="18" charset="0"/>
                <a:cs typeface="Times New Roman" panose="02020603050405020304" pitchFamily="18" charset="0"/>
              </a:rPr>
              <a:t>.</a:t>
            </a:r>
          </a:p>
        </p:txBody>
      </p:sp>
      <p:pic>
        <p:nvPicPr>
          <p:cNvPr id="7" name="Paveikslėlis 6">
            <a:extLst>
              <a:ext uri="{FF2B5EF4-FFF2-40B4-BE49-F238E27FC236}">
                <a16:creationId xmlns:a16="http://schemas.microsoft.com/office/drawing/2014/main" id="{9E239AA6-15D5-44A2-8276-37E252FA76D3}"/>
              </a:ext>
            </a:extLst>
          </p:cNvPr>
          <p:cNvPicPr>
            <a:picLocks noChangeAspect="1"/>
          </p:cNvPicPr>
          <p:nvPr/>
        </p:nvPicPr>
        <p:blipFill rotWithShape="1">
          <a:blip r:embed="rId2"/>
          <a:srcRect l="7479" t="4677" r="5295" b="13178"/>
          <a:stretch/>
        </p:blipFill>
        <p:spPr>
          <a:xfrm>
            <a:off x="167952" y="2380100"/>
            <a:ext cx="4996542" cy="3736910"/>
          </a:xfrm>
          <a:prstGeom prst="roundRect">
            <a:avLst>
              <a:gd name="adj" fmla="val 14170"/>
            </a:avLst>
          </a:prstGeom>
        </p:spPr>
      </p:pic>
    </p:spTree>
    <p:extLst>
      <p:ext uri="{BB962C8B-B14F-4D97-AF65-F5344CB8AC3E}">
        <p14:creationId xmlns:p14="http://schemas.microsoft.com/office/powerpoint/2010/main" val="89861329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887D902-5849-4D0D-8AC2-8D537E552E72}"/>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0202A705-9277-496C-8DD8-CCE3A2B7EDD4}"/>
                  </a:ext>
                </a:extLst>
              </p:cNvPr>
              <p:cNvSpPr>
                <a:spLocks noGrp="1"/>
              </p:cNvSpPr>
              <p:nvPr>
                <p:ph idx="1"/>
              </p:nvPr>
            </p:nvSpPr>
            <p:spPr>
              <a:xfrm>
                <a:off x="5164494" y="1825625"/>
                <a:ext cx="6189306" cy="4351338"/>
              </a:xfrm>
            </p:spPr>
            <p:txBody>
              <a:bodyPr/>
              <a:lstStyle/>
              <a:p>
                <a:pPr algn="just"/>
                <a:r>
                  <a:rPr lang="en-US" dirty="0">
                    <a:latin typeface="Times New Roman" panose="02020603050405020304" pitchFamily="18" charset="0"/>
                    <a:cs typeface="Times New Roman" panose="02020603050405020304" pitchFamily="18" charset="0"/>
                  </a:rPr>
                  <a:t>Looking more closely, we see that R2 and R3 are connected in series, so we calculate their total resistance and replace them in the diagram with one resistor whose resistance will be equal to the sum of R2 and R3.</a:t>
                </a:r>
                <a:endParaRPr lang="lt-LT"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𝐴</m:t>
                        </m:r>
                      </m:sub>
                    </m:sSub>
                    <m:r>
                      <a:rPr lang="lt-LT" i="1" smtClean="0">
                        <a:latin typeface="Cambria Math" panose="02040503050406030204" pitchFamily="18" charset="0"/>
                        <a:ea typeface="Cambria Math" panose="02040503050406030204" pitchFamily="18" charset="0"/>
                      </a:rPr>
                      <m:t>=</m:t>
                    </m:r>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r>
                      <a:rPr lang="lt-LT" b="0" i="1" smtClean="0">
                        <a:latin typeface="Cambria Math" panose="02040503050406030204" pitchFamily="18" charset="0"/>
                        <a:ea typeface="Cambria Math" panose="02040503050406030204" pitchFamily="18" charset="0"/>
                      </a:rPr>
                      <m:t>=4+8 =12</m:t>
                    </m:r>
                    <m:r>
                      <m:rPr>
                        <m:sty m:val="p"/>
                      </m:rPr>
                      <a:rPr lang="el-GR" b="0" i="1" smtClean="0">
                        <a:latin typeface="Cambria Math" panose="02040503050406030204" pitchFamily="18" charset="0"/>
                        <a:ea typeface="Cambria Math" panose="02040503050406030204" pitchFamily="18" charset="0"/>
                      </a:rPr>
                      <m:t>Ω</m:t>
                    </m:r>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0202A705-9277-496C-8DD8-CCE3A2B7EDD4}"/>
                  </a:ext>
                </a:extLst>
              </p:cNvPr>
              <p:cNvSpPr>
                <a:spLocks noGrp="1" noRot="1" noChangeAspect="1" noMove="1" noResize="1" noEditPoints="1" noAdjustHandles="1" noChangeArrowheads="1" noChangeShapeType="1" noTextEdit="1"/>
              </p:cNvSpPr>
              <p:nvPr>
                <p:ph idx="1"/>
              </p:nvPr>
            </p:nvSpPr>
            <p:spPr>
              <a:xfrm>
                <a:off x="5164494" y="1825625"/>
                <a:ext cx="6189306" cy="4351338"/>
              </a:xfrm>
              <a:blipFill>
                <a:blip r:embed="rId2"/>
                <a:stretch>
                  <a:fillRect l="-1772" t="-2381" r="-1969"/>
                </a:stretch>
              </a:blipFill>
            </p:spPr>
            <p:txBody>
              <a:bodyPr/>
              <a:lstStyle/>
              <a:p>
                <a:r>
                  <a:rPr lang="lt-LT">
                    <a:noFill/>
                  </a:rPr>
                  <a:t> </a:t>
                </a:r>
              </a:p>
            </p:txBody>
          </p:sp>
        </mc:Fallback>
      </mc:AlternateContent>
      <p:pic>
        <p:nvPicPr>
          <p:cNvPr id="4" name="Paveikslėlis 3">
            <a:extLst>
              <a:ext uri="{FF2B5EF4-FFF2-40B4-BE49-F238E27FC236}">
                <a16:creationId xmlns:a16="http://schemas.microsoft.com/office/drawing/2014/main" id="{493B3157-C700-42F3-A496-1637DD712A5B}"/>
              </a:ext>
            </a:extLst>
          </p:cNvPr>
          <p:cNvPicPr>
            <a:picLocks noChangeAspect="1"/>
          </p:cNvPicPr>
          <p:nvPr/>
        </p:nvPicPr>
        <p:blipFill rotWithShape="1">
          <a:blip r:embed="rId3"/>
          <a:srcRect l="7479" t="4677" r="5295" b="13178"/>
          <a:stretch/>
        </p:blipFill>
        <p:spPr>
          <a:xfrm>
            <a:off x="167952" y="2380100"/>
            <a:ext cx="4996542" cy="3736910"/>
          </a:xfrm>
          <a:prstGeom prst="roundRect">
            <a:avLst>
              <a:gd name="adj" fmla="val 14170"/>
            </a:avLst>
          </a:prstGeom>
        </p:spPr>
      </p:pic>
    </p:spTree>
    <p:extLst>
      <p:ext uri="{BB962C8B-B14F-4D97-AF65-F5344CB8AC3E}">
        <p14:creationId xmlns:p14="http://schemas.microsoft.com/office/powerpoint/2010/main" val="33221870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6F6645A-9DBB-48F5-9037-B6118965EAA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DABD0AAD-286B-462F-AA13-CD0C863A5AB1}"/>
                  </a:ext>
                </a:extLst>
              </p:cNvPr>
              <p:cNvSpPr>
                <a:spLocks noGrp="1"/>
              </p:cNvSpPr>
              <p:nvPr>
                <p:ph idx="1"/>
              </p:nvPr>
            </p:nvSpPr>
            <p:spPr>
              <a:xfrm>
                <a:off x="5164494" y="1825625"/>
                <a:ext cx="6189306" cy="4351338"/>
              </a:xfrm>
            </p:spPr>
            <p:txBody>
              <a:bodyPr/>
              <a:lstStyle/>
              <a:p>
                <a:pPr algn="just"/>
                <a:r>
                  <a:rPr lang="en-US" dirty="0">
                    <a:latin typeface="Times New Roman" panose="02020603050405020304" pitchFamily="18" charset="0"/>
                    <a:cs typeface="Times New Roman" panose="02020603050405020304" pitchFamily="18" charset="0"/>
                  </a:rPr>
                  <a:t>We can now see that the resistance we create is connected in parallel with the R4 resistor. Thus, based on the resistors connected in parallel, we calculate the total resistance of their resistance calculation formula</a:t>
                </a:r>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f>
                      <m:fPr>
                        <m:ctrlPr>
                          <a:rPr lang="lt-LT"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𝑎</m:t>
                                </m:r>
                              </m:sub>
                            </m:sSub>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4</m:t>
                                </m:r>
                              </m:sub>
                            </m:sSub>
                          </m:sub>
                        </m:sSub>
                      </m:den>
                    </m:f>
                    <m:r>
                      <a:rPr lang="lt-LT" i="1" smtClean="0">
                        <a:latin typeface="Cambria Math" panose="02040503050406030204" pitchFamily="18" charset="0"/>
                        <a:ea typeface="Cambria Math" panose="02040503050406030204" pitchFamily="18" charset="0"/>
                      </a:rPr>
                      <m:t>=</m:t>
                    </m:r>
                    <m:f>
                      <m:fPr>
                        <m:ctrlPr>
                          <a:rPr lang="lt-LT"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𝐴</m:t>
                            </m:r>
                          </m:sub>
                        </m:sSub>
                      </m:den>
                    </m:f>
                    <m:r>
                      <a:rPr lang="lt-LT" b="0" i="1" smtClean="0">
                        <a:latin typeface="Cambria Math" panose="02040503050406030204" pitchFamily="18" charset="0"/>
                        <a:ea typeface="Cambria Math" panose="02040503050406030204" pitchFamily="18" charset="0"/>
                      </a:rPr>
                      <m:t>+</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4</m:t>
                            </m:r>
                          </m:sub>
                        </m:sSub>
                      </m:den>
                    </m:f>
                    <m:r>
                      <a:rPr lang="lt-LT" b="0" i="1" smtClean="0">
                        <a:latin typeface="Cambria Math" panose="02040503050406030204" pitchFamily="18" charset="0"/>
                        <a:ea typeface="Cambria Math" panose="02040503050406030204" pitchFamily="18" charset="0"/>
                      </a:rPr>
                      <m:t>=</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12</m:t>
                        </m:r>
                      </m:den>
                    </m:f>
                    <m:r>
                      <a:rPr lang="lt-LT" b="0" i="1" smtClean="0">
                        <a:latin typeface="Cambria Math" panose="02040503050406030204" pitchFamily="18" charset="0"/>
                        <a:ea typeface="Cambria Math" panose="02040503050406030204" pitchFamily="18" charset="0"/>
                      </a:rPr>
                      <m:t>+</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12</m:t>
                        </m:r>
                      </m:den>
                    </m:f>
                    <m:r>
                      <a:rPr lang="lt-LT" b="0" i="1" smtClean="0">
                        <a:latin typeface="Cambria Math" panose="02040503050406030204" pitchFamily="18" charset="0"/>
                        <a:ea typeface="Cambria Math" panose="02040503050406030204" pitchFamily="18" charset="0"/>
                      </a:rPr>
                      <m:t>=0,1667</m:t>
                    </m:r>
                  </m:oMath>
                </a14:m>
                <a:endParaRPr lang="lt-LT" b="0" dirty="0">
                  <a:latin typeface="Times New Roman" panose="02020603050405020304" pitchFamily="18" charset="0"/>
                  <a:ea typeface="Cambria Math" panose="02040503050406030204" pitchFamily="18" charset="0"/>
                  <a:cs typeface="Times New Roman" panose="02020603050405020304" pitchFamily="18" charset="0"/>
                </a:endParaRPr>
              </a:p>
              <a:p>
                <a:pPr algn="just"/>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𝑎</m:t>
                            </m:r>
                          </m:sub>
                        </m:sSub>
                        <m:r>
                          <a:rPr lang="lt-LT" b="0" i="1" smtClean="0">
                            <a:latin typeface="Cambria Math" panose="02040503050406030204" pitchFamily="18" charset="0"/>
                          </a:rPr>
                          <m:t>,</m:t>
                        </m:r>
                        <m:sSub>
                          <m:sSubPr>
                            <m:ctrlPr>
                              <a:rPr lang="lt-LT" b="0" i="1" smtClean="0">
                                <a:latin typeface="Cambria Math" panose="02040503050406030204" pitchFamily="18" charset="0"/>
                              </a:rPr>
                            </m:ctrlPr>
                          </m:sSubPr>
                          <m:e>
                            <m:r>
                              <a:rPr lang="lt-LT" b="0" i="1" smtClean="0">
                                <a:latin typeface="Cambria Math" panose="02040503050406030204" pitchFamily="18" charset="0"/>
                              </a:rPr>
                              <m:t>𝑅</m:t>
                            </m:r>
                          </m:e>
                          <m:sub>
                            <m:r>
                              <a:rPr lang="lt-LT" b="0" i="1" smtClean="0">
                                <a:latin typeface="Cambria Math" panose="02040503050406030204" pitchFamily="18" charset="0"/>
                              </a:rPr>
                              <m:t>4</m:t>
                            </m:r>
                          </m:sub>
                        </m:sSub>
                      </m:sub>
                    </m:sSub>
                    <m:r>
                      <a:rPr lang="lt-LT" i="1" smtClean="0">
                        <a:latin typeface="Cambria Math" panose="02040503050406030204" pitchFamily="18" charset="0"/>
                        <a:ea typeface="Cambria Math" panose="02040503050406030204" pitchFamily="18" charset="0"/>
                      </a:rPr>
                      <m:t>=</m:t>
                    </m:r>
                    <m:f>
                      <m:fPr>
                        <m:ctrlPr>
                          <a:rPr lang="lt-LT"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m:t>
                        </m:r>
                      </m:num>
                      <m:den>
                        <m:r>
                          <a:rPr lang="lt-LT" b="0" i="1" smtClean="0">
                            <a:latin typeface="Cambria Math" panose="02040503050406030204" pitchFamily="18" charset="0"/>
                            <a:ea typeface="Cambria Math" panose="02040503050406030204" pitchFamily="18" charset="0"/>
                          </a:rPr>
                          <m:t>0,1667</m:t>
                        </m:r>
                      </m:den>
                    </m:f>
                    <m:r>
                      <a:rPr lang="lt-LT" i="1" smtClean="0">
                        <a:latin typeface="Cambria Math" panose="02040503050406030204" pitchFamily="18" charset="0"/>
                        <a:ea typeface="Cambria Math" panose="02040503050406030204" pitchFamily="18" charset="0"/>
                      </a:rPr>
                      <m:t>=</m:t>
                    </m:r>
                    <m:r>
                      <a:rPr lang="lt-LT" b="0" i="1" smtClean="0">
                        <a:latin typeface="Cambria Math" panose="02040503050406030204" pitchFamily="18" charset="0"/>
                        <a:ea typeface="Cambria Math" panose="02040503050406030204" pitchFamily="18" charset="0"/>
                      </a:rPr>
                      <m:t>6</m:t>
                    </m:r>
                    <m:r>
                      <m:rPr>
                        <m:sty m:val="p"/>
                      </m:rPr>
                      <a:rPr lang="el-GR" b="0" i="1" smtClean="0">
                        <a:latin typeface="Cambria Math" panose="02040503050406030204" pitchFamily="18" charset="0"/>
                        <a:ea typeface="Cambria Math" panose="02040503050406030204" pitchFamily="18" charset="0"/>
                      </a:rPr>
                      <m:t>Ω</m:t>
                    </m:r>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DABD0AAD-286B-462F-AA13-CD0C863A5AB1}"/>
                  </a:ext>
                </a:extLst>
              </p:cNvPr>
              <p:cNvSpPr>
                <a:spLocks noGrp="1" noRot="1" noChangeAspect="1" noMove="1" noResize="1" noEditPoints="1" noAdjustHandles="1" noChangeArrowheads="1" noChangeShapeType="1" noTextEdit="1"/>
              </p:cNvSpPr>
              <p:nvPr>
                <p:ph idx="1"/>
              </p:nvPr>
            </p:nvSpPr>
            <p:spPr>
              <a:xfrm>
                <a:off x="5164494" y="1825625"/>
                <a:ext cx="6189306" cy="4351338"/>
              </a:xfrm>
              <a:blipFill>
                <a:blip r:embed="rId2"/>
                <a:stretch>
                  <a:fillRect l="-1772" t="-2381" r="-1969"/>
                </a:stretch>
              </a:blipFill>
            </p:spPr>
            <p:txBody>
              <a:bodyPr/>
              <a:lstStyle/>
              <a:p>
                <a:r>
                  <a:rPr lang="lt-LT">
                    <a:noFill/>
                  </a:rPr>
                  <a:t> </a:t>
                </a:r>
              </a:p>
            </p:txBody>
          </p:sp>
        </mc:Fallback>
      </mc:AlternateContent>
      <p:pic>
        <p:nvPicPr>
          <p:cNvPr id="6" name="Paveikslėlis 5">
            <a:extLst>
              <a:ext uri="{FF2B5EF4-FFF2-40B4-BE49-F238E27FC236}">
                <a16:creationId xmlns:a16="http://schemas.microsoft.com/office/drawing/2014/main" id="{A51ACDFB-F5AD-47E4-9DCC-334CBEC8C935}"/>
              </a:ext>
            </a:extLst>
          </p:cNvPr>
          <p:cNvPicPr>
            <a:picLocks noChangeAspect="1"/>
          </p:cNvPicPr>
          <p:nvPr/>
        </p:nvPicPr>
        <p:blipFill rotWithShape="1">
          <a:blip r:embed="rId3"/>
          <a:srcRect l="8701" t="14967" r="19533" b="14149"/>
          <a:stretch/>
        </p:blipFill>
        <p:spPr>
          <a:xfrm>
            <a:off x="84721" y="2570583"/>
            <a:ext cx="5079773" cy="2943809"/>
          </a:xfrm>
          <a:prstGeom prst="roundRect">
            <a:avLst/>
          </a:prstGeom>
        </p:spPr>
      </p:pic>
    </p:spTree>
    <p:extLst>
      <p:ext uri="{BB962C8B-B14F-4D97-AF65-F5344CB8AC3E}">
        <p14:creationId xmlns:p14="http://schemas.microsoft.com/office/powerpoint/2010/main" val="35386865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1916C34-7D1D-46E9-85C5-72BCB80AADB4}"/>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30D9E783-CBF8-4816-9ED5-54E2891E220F}"/>
                  </a:ext>
                </a:extLst>
              </p:cNvPr>
              <p:cNvSpPr>
                <a:spLocks noGrp="1"/>
              </p:cNvSpPr>
              <p:nvPr>
                <p:ph idx="1"/>
              </p:nvPr>
            </p:nvSpPr>
            <p:spPr>
              <a:xfrm>
                <a:off x="5437860" y="1825625"/>
                <a:ext cx="5915940" cy="4351338"/>
              </a:xfrm>
            </p:spPr>
            <p:txBody>
              <a:bodyPr/>
              <a:lstStyle/>
              <a:p>
                <a:pPr algn="just"/>
                <a:r>
                  <a:rPr lang="en-US" dirty="0">
                    <a:latin typeface="Times New Roman" panose="02020603050405020304" pitchFamily="18" charset="0"/>
                    <a:cs typeface="Times New Roman" panose="02020603050405020304" pitchFamily="18" charset="0"/>
                  </a:rPr>
                  <a:t>So we now have a simple circuit of two resistors connected in series, the resistance of which we calculate accordingly according to the series connection formula</a:t>
                </a:r>
                <a:r>
                  <a:rPr lang="lt-LT" dirty="0">
                    <a:latin typeface="Times New Roman" panose="02020603050405020304" pitchFamily="18" charset="0"/>
                    <a:cs typeface="Times New Roman" panose="02020603050405020304" pitchFamily="18" charset="0"/>
                  </a:rPr>
                  <a:t>.</a:t>
                </a:r>
              </a:p>
              <a:p>
                <a:pPr algn="just"/>
                <a:r>
                  <a:rPr lang="lt-LT"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lt-LT" i="1" smtClean="0">
                            <a:latin typeface="Cambria Math" panose="02040503050406030204" pitchFamily="18" charset="0"/>
                          </a:rPr>
                        </m:ctrlPr>
                      </m:sSubPr>
                      <m:e>
                        <m:r>
                          <a:rPr lang="lt-LT" b="0" i="1" smtClean="0">
                            <a:latin typeface="Cambria Math" panose="02040503050406030204" pitchFamily="18" charset="0"/>
                          </a:rPr>
                          <m:t>𝑅</m:t>
                        </m:r>
                      </m:e>
                      <m:sub>
                        <m:r>
                          <a:rPr lang="en-US" b="0" i="1" smtClean="0">
                            <a:latin typeface="Cambria Math" panose="02040503050406030204" pitchFamily="18" charset="0"/>
                          </a:rPr>
                          <m:t>𝑡𝑜𝑡𝑎𝑙</m:t>
                        </m:r>
                      </m:sub>
                    </m:sSub>
                    <m:r>
                      <a:rPr lang="lt-LT" i="1" smtClean="0">
                        <a:latin typeface="Cambria Math" panose="02040503050406030204" pitchFamily="18" charset="0"/>
                        <a:ea typeface="Cambria Math" panose="02040503050406030204" pitchFamily="18" charset="0"/>
                      </a:rPr>
                      <m:t>=</m:t>
                    </m:r>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𝑐𝑜𝑚𝑏</m:t>
                        </m:r>
                      </m:sub>
                    </m:sSub>
                    <m:r>
                      <a:rPr lang="lt-LT" b="0" i="1" smtClean="0">
                        <a:latin typeface="Cambria Math" panose="02040503050406030204" pitchFamily="18" charset="0"/>
                        <a:ea typeface="Cambria Math" panose="02040503050406030204" pitchFamily="18" charset="0"/>
                      </a:rPr>
                      <m:t>=6+6=12</m:t>
                    </m:r>
                    <m:r>
                      <m:rPr>
                        <m:sty m:val="p"/>
                      </m:rPr>
                      <a:rPr lang="el-GR" b="0" i="1" smtClean="0">
                        <a:latin typeface="Cambria Math" panose="02040503050406030204" pitchFamily="18" charset="0"/>
                        <a:ea typeface="Cambria Math" panose="02040503050406030204" pitchFamily="18" charset="0"/>
                      </a:rPr>
                      <m:t>Ω</m:t>
                    </m:r>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30D9E783-CBF8-4816-9ED5-54E2891E220F}"/>
                  </a:ext>
                </a:extLst>
              </p:cNvPr>
              <p:cNvSpPr>
                <a:spLocks noGrp="1" noRot="1" noChangeAspect="1" noMove="1" noResize="1" noEditPoints="1" noAdjustHandles="1" noChangeArrowheads="1" noChangeShapeType="1" noTextEdit="1"/>
              </p:cNvSpPr>
              <p:nvPr>
                <p:ph idx="1"/>
              </p:nvPr>
            </p:nvSpPr>
            <p:spPr>
              <a:xfrm>
                <a:off x="5437860" y="1825625"/>
                <a:ext cx="5915940" cy="4351338"/>
              </a:xfrm>
              <a:blipFill>
                <a:blip r:embed="rId2"/>
                <a:stretch>
                  <a:fillRect l="-1854" t="-2381" r="-2060"/>
                </a:stretch>
              </a:blipFill>
            </p:spPr>
            <p:txBody>
              <a:bodyPr/>
              <a:lstStyle/>
              <a:p>
                <a:r>
                  <a:rPr lang="lt-LT">
                    <a:noFill/>
                  </a:rPr>
                  <a:t> </a:t>
                </a:r>
              </a:p>
            </p:txBody>
          </p:sp>
        </mc:Fallback>
      </mc:AlternateContent>
      <p:pic>
        <p:nvPicPr>
          <p:cNvPr id="5" name="Paveikslėlis 4">
            <a:extLst>
              <a:ext uri="{FF2B5EF4-FFF2-40B4-BE49-F238E27FC236}">
                <a16:creationId xmlns:a16="http://schemas.microsoft.com/office/drawing/2014/main" id="{BACEBF46-563D-4645-A507-BE1909D2D2A0}"/>
              </a:ext>
            </a:extLst>
          </p:cNvPr>
          <p:cNvPicPr>
            <a:picLocks noChangeAspect="1"/>
          </p:cNvPicPr>
          <p:nvPr/>
        </p:nvPicPr>
        <p:blipFill rotWithShape="1">
          <a:blip r:embed="rId3"/>
          <a:srcRect l="19493" t="15578" r="10864" b="14014"/>
          <a:stretch/>
        </p:blipFill>
        <p:spPr>
          <a:xfrm>
            <a:off x="158620" y="2085440"/>
            <a:ext cx="5279240" cy="3831707"/>
          </a:xfrm>
          <a:prstGeom prst="roundRect">
            <a:avLst/>
          </a:prstGeom>
        </p:spPr>
      </p:pic>
    </p:spTree>
    <p:extLst>
      <p:ext uri="{BB962C8B-B14F-4D97-AF65-F5344CB8AC3E}">
        <p14:creationId xmlns:p14="http://schemas.microsoft.com/office/powerpoint/2010/main" val="24114176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CAF77FD-00D6-4865-A651-415C2BD18BE5}"/>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Mixed</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connection</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E467BC46-7FE0-4480-B8DE-6B32D4EEBF0B}"/>
                  </a:ext>
                </a:extLst>
              </p:cNvPr>
              <p:cNvSpPr>
                <a:spLocks noGrp="1"/>
              </p:cNvSpPr>
              <p:nvPr>
                <p:ph idx="1"/>
              </p:nvPr>
            </p:nvSpPr>
            <p:spPr>
              <a:xfrm>
                <a:off x="5430414" y="1825625"/>
                <a:ext cx="5923385" cy="4351338"/>
              </a:xfrm>
            </p:spPr>
            <p:txBody>
              <a:bodyPr/>
              <a:lstStyle/>
              <a:p>
                <a:pPr algn="just"/>
                <a:r>
                  <a:rPr lang="en-US" dirty="0">
                    <a:latin typeface="Times New Roman" panose="02020603050405020304" pitchFamily="18" charset="0"/>
                    <a:cs typeface="Times New Roman" panose="02020603050405020304" pitchFamily="18" charset="0"/>
                  </a:rPr>
                  <a:t>So now we simply calculate the current on one resistor</a:t>
                </a:r>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r>
                      <a:rPr lang="lt-LT" b="0" i="1" smtClean="0">
                        <a:latin typeface="Cambria Math" panose="02040503050406030204" pitchFamily="18" charset="0"/>
                      </a:rPr>
                      <m:t>𝐼</m:t>
                    </m:r>
                    <m:r>
                      <a:rPr lang="lt-LT" b="0" i="1" smtClean="0">
                        <a:latin typeface="Cambria Math" panose="02040503050406030204" pitchFamily="18" charset="0"/>
                        <a:ea typeface="Cambria Math" panose="02040503050406030204" pitchFamily="18" charset="0"/>
                      </a:rPr>
                      <m:t>=</m:t>
                    </m:r>
                    <m:f>
                      <m:fPr>
                        <m:ctrlPr>
                          <a:rPr lang="lt-LT"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𝑉</m:t>
                        </m:r>
                      </m:num>
                      <m:den>
                        <m:r>
                          <a:rPr lang="lt-LT" b="0" i="1" smtClean="0">
                            <a:latin typeface="Cambria Math" panose="02040503050406030204" pitchFamily="18" charset="0"/>
                            <a:ea typeface="Cambria Math" panose="02040503050406030204" pitchFamily="18" charset="0"/>
                          </a:rPr>
                          <m:t>𝑅</m:t>
                        </m:r>
                      </m:den>
                    </m:f>
                    <m:r>
                      <a:rPr lang="lt-LT" b="0" i="1" smtClean="0">
                        <a:latin typeface="Cambria Math" panose="02040503050406030204" pitchFamily="18" charset="0"/>
                        <a:ea typeface="Cambria Math" panose="02040503050406030204" pitchFamily="18" charset="0"/>
                      </a:rPr>
                      <m:t>= </m:t>
                    </m:r>
                    <m:f>
                      <m:fPr>
                        <m:ctrlPr>
                          <a:rPr lang="lt-LT" b="0" i="1" smtClean="0">
                            <a:latin typeface="Cambria Math" panose="02040503050406030204" pitchFamily="18" charset="0"/>
                            <a:ea typeface="Cambria Math" panose="02040503050406030204" pitchFamily="18" charset="0"/>
                          </a:rPr>
                        </m:ctrlPr>
                      </m:fPr>
                      <m:num>
                        <m:r>
                          <a:rPr lang="lt-LT" b="0" i="1" smtClean="0">
                            <a:latin typeface="Cambria Math" panose="02040503050406030204" pitchFamily="18" charset="0"/>
                            <a:ea typeface="Cambria Math" panose="02040503050406030204" pitchFamily="18" charset="0"/>
                          </a:rPr>
                          <m:t>12</m:t>
                        </m:r>
                      </m:num>
                      <m:den>
                        <m:r>
                          <a:rPr lang="lt-LT" b="0" i="1" smtClean="0">
                            <a:latin typeface="Cambria Math" panose="02040503050406030204" pitchFamily="18" charset="0"/>
                            <a:ea typeface="Cambria Math" panose="02040503050406030204" pitchFamily="18" charset="0"/>
                          </a:rPr>
                          <m:t>12</m:t>
                        </m:r>
                      </m:den>
                    </m:f>
                    <m:r>
                      <a:rPr lang="lt-LT" b="0" i="1" smtClean="0">
                        <a:latin typeface="Cambria Math" panose="02040503050406030204" pitchFamily="18" charset="0"/>
                        <a:ea typeface="Cambria Math" panose="02040503050406030204" pitchFamily="18" charset="0"/>
                      </a:rPr>
                      <m:t>=1</m:t>
                    </m:r>
                    <m:r>
                      <a:rPr lang="lt-LT" b="0" i="1" smtClean="0">
                        <a:latin typeface="Cambria Math" panose="02040503050406030204" pitchFamily="18" charset="0"/>
                        <a:ea typeface="Cambria Math" panose="02040503050406030204" pitchFamily="18" charset="0"/>
                      </a:rPr>
                      <m:t>𝐴</m:t>
                    </m:r>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E467BC46-7FE0-4480-B8DE-6B32D4EEBF0B}"/>
                  </a:ext>
                </a:extLst>
              </p:cNvPr>
              <p:cNvSpPr>
                <a:spLocks noGrp="1" noRot="1" noChangeAspect="1" noMove="1" noResize="1" noEditPoints="1" noAdjustHandles="1" noChangeArrowheads="1" noChangeShapeType="1" noTextEdit="1"/>
              </p:cNvSpPr>
              <p:nvPr>
                <p:ph idx="1"/>
              </p:nvPr>
            </p:nvSpPr>
            <p:spPr>
              <a:xfrm>
                <a:off x="5430414" y="1825625"/>
                <a:ext cx="5923385" cy="4351338"/>
              </a:xfrm>
              <a:blipFill>
                <a:blip r:embed="rId2"/>
                <a:stretch>
                  <a:fillRect l="-1854" t="-2381" r="-2163"/>
                </a:stretch>
              </a:blipFill>
            </p:spPr>
            <p:txBody>
              <a:bodyPr/>
              <a:lstStyle/>
              <a:p>
                <a:r>
                  <a:rPr lang="lt-LT">
                    <a:noFill/>
                  </a:rPr>
                  <a:t> </a:t>
                </a:r>
              </a:p>
            </p:txBody>
          </p:sp>
        </mc:Fallback>
      </mc:AlternateContent>
      <p:pic>
        <p:nvPicPr>
          <p:cNvPr id="5" name="Paveikslėlis 4">
            <a:extLst>
              <a:ext uri="{FF2B5EF4-FFF2-40B4-BE49-F238E27FC236}">
                <a16:creationId xmlns:a16="http://schemas.microsoft.com/office/drawing/2014/main" id="{4217FF78-E9E7-457F-821D-03A149A6BFA3}"/>
              </a:ext>
            </a:extLst>
          </p:cNvPr>
          <p:cNvPicPr>
            <a:picLocks noChangeAspect="1"/>
          </p:cNvPicPr>
          <p:nvPr/>
        </p:nvPicPr>
        <p:blipFill rotWithShape="1">
          <a:blip r:embed="rId3"/>
          <a:srcRect l="7505" t="25694" r="27780" b="24410"/>
          <a:stretch/>
        </p:blipFill>
        <p:spPr>
          <a:xfrm>
            <a:off x="153954" y="2732331"/>
            <a:ext cx="5276461" cy="2537926"/>
          </a:xfrm>
          <a:prstGeom prst="roundRect">
            <a:avLst/>
          </a:prstGeom>
        </p:spPr>
      </p:pic>
    </p:spTree>
    <p:extLst>
      <p:ext uri="{BB962C8B-B14F-4D97-AF65-F5344CB8AC3E}">
        <p14:creationId xmlns:p14="http://schemas.microsoft.com/office/powerpoint/2010/main" val="3428619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19726B6-81B9-4163-B341-24F96C1D3D97}"/>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a voltage divider?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B0E2489C-D1A0-4D28-9700-045F2D50D32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Voltage divider is a series circuit of connected resistors with different voltage drops on each resistor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As mentioned in previous lectures, this is essentially a potentiometer, simply assembled from several individual components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306747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C408857-9BD9-44C6-B198-7EB4CE2D6104}"/>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a voltage divider?</a:t>
            </a:r>
            <a:endParaRPr lang="lt-LT"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61B9317B-69F9-4B74-BDEB-4C1BF97CD9EB}"/>
                  </a:ext>
                </a:extLst>
              </p:cNvPr>
              <p:cNvSpPr>
                <a:spLocks noGrp="1"/>
              </p:cNvSpPr>
              <p:nvPr>
                <p:ph idx="1"/>
              </p:nvPr>
            </p:nvSpPr>
            <p:spPr>
              <a:xfrm>
                <a:off x="4878362" y="1825625"/>
                <a:ext cx="6475438" cy="4351338"/>
              </a:xfrm>
            </p:spPr>
            <p:txBody>
              <a:bodyPr/>
              <a:lstStyle/>
              <a:p>
                <a:pPr algn="just"/>
                <a:r>
                  <a:rPr lang="en-US" dirty="0">
                    <a:latin typeface="Times New Roman" panose="02020603050405020304" pitchFamily="18" charset="0"/>
                    <a:cs typeface="Times New Roman" panose="02020603050405020304" pitchFamily="18" charset="0"/>
                  </a:rPr>
                  <a:t>In the typical voltage divider circuit shown, we can see that the output voltage is taken from the resistor R2 and the power supply</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output voltage is calculated according to the formula below</a:t>
                </a:r>
                <a:r>
                  <a:rPr lang="lt-LT" dirty="0">
                    <a:latin typeface="Times New Roman" panose="02020603050405020304" pitchFamily="18" charset="0"/>
                    <a:cs typeface="Times New Roman" panose="02020603050405020304" pitchFamily="18" charset="0"/>
                  </a:rPr>
                  <a:t>.</a:t>
                </a:r>
              </a:p>
              <a:p>
                <a:pPr algn="just"/>
                <a14:m>
                  <m:oMath xmlns:m="http://schemas.openxmlformats.org/officeDocument/2006/math">
                    <m:sSub>
                      <m:sSubPr>
                        <m:ctrlPr>
                          <a:rPr lang="lt-LT"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r>
                      <a:rPr lang="lt-LT" i="1" smtClean="0">
                        <a:latin typeface="Cambria Math" panose="02040503050406030204" pitchFamily="18" charset="0"/>
                        <a:ea typeface="Cambria Math" panose="02040503050406030204" pitchFamily="18" charset="0"/>
                      </a:rPr>
                      <m:t>=</m:t>
                    </m:r>
                    <m:sSub>
                      <m:sSubPr>
                        <m:ctrlPr>
                          <a:rPr lang="lt-LT"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𝑖𝑛</m:t>
                        </m:r>
                      </m:sub>
                    </m:sSub>
                    <m:d>
                      <m:dPr>
                        <m:ctrlPr>
                          <a:rPr lang="lt-LT" i="1" smtClean="0">
                            <a:latin typeface="Cambria Math" panose="02040503050406030204" pitchFamily="18" charset="0"/>
                            <a:ea typeface="Cambria Math" panose="02040503050406030204" pitchFamily="18" charset="0"/>
                          </a:rPr>
                        </m:ctrlPr>
                      </m:dPr>
                      <m:e>
                        <m:f>
                          <m:fPr>
                            <m:ctrlPr>
                              <a:rPr lang="lt-LT" i="1" smtClean="0">
                                <a:latin typeface="Cambria Math" panose="02040503050406030204" pitchFamily="18" charset="0"/>
                                <a:ea typeface="Cambria Math" panose="02040503050406030204" pitchFamily="18" charset="0"/>
                              </a:rPr>
                            </m:ctrlPr>
                          </m:fPr>
                          <m:num>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num>
                          <m:den>
                            <m:sSub>
                              <m:sSubPr>
                                <m:ctrlPr>
                                  <a:rPr lang="lt-LT"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1</m:t>
                                </m:r>
                              </m:sub>
                            </m:sSub>
                            <m:r>
                              <a:rPr lang="lt-LT" b="0" i="1" smtClean="0">
                                <a:latin typeface="Cambria Math" panose="02040503050406030204" pitchFamily="18" charset="0"/>
                                <a:ea typeface="Cambria Math" panose="02040503050406030204" pitchFamily="18" charset="0"/>
                              </a:rPr>
                              <m:t>+</m:t>
                            </m:r>
                            <m:sSub>
                              <m:sSubPr>
                                <m:ctrlPr>
                                  <a:rPr lang="lt-LT" b="0" i="1" smtClean="0">
                                    <a:latin typeface="Cambria Math" panose="02040503050406030204" pitchFamily="18" charset="0"/>
                                    <a:ea typeface="Cambria Math" panose="02040503050406030204" pitchFamily="18" charset="0"/>
                                  </a:rPr>
                                </m:ctrlPr>
                              </m:sSubPr>
                              <m:e>
                                <m:r>
                                  <a:rPr lang="lt-LT" b="0" i="1" smtClean="0">
                                    <a:latin typeface="Cambria Math" panose="02040503050406030204" pitchFamily="18" charset="0"/>
                                    <a:ea typeface="Cambria Math" panose="02040503050406030204" pitchFamily="18" charset="0"/>
                                  </a:rPr>
                                  <m:t>𝑅</m:t>
                                </m:r>
                              </m:e>
                              <m:sub>
                                <m:r>
                                  <a:rPr lang="lt-LT" b="0" i="1" smtClean="0">
                                    <a:latin typeface="Cambria Math" panose="02040503050406030204" pitchFamily="18" charset="0"/>
                                    <a:ea typeface="Cambria Math" panose="02040503050406030204" pitchFamily="18" charset="0"/>
                                  </a:rPr>
                                  <m:t>2</m:t>
                                </m:r>
                              </m:sub>
                            </m:sSub>
                          </m:den>
                        </m:f>
                      </m:e>
                    </m:d>
                  </m:oMath>
                </a14:m>
                <a:endParaRPr lang="lt-LT"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61B9317B-69F9-4B74-BDEB-4C1BF97CD9EB}"/>
                  </a:ext>
                </a:extLst>
              </p:cNvPr>
              <p:cNvSpPr>
                <a:spLocks noGrp="1" noRot="1" noChangeAspect="1" noMove="1" noResize="1" noEditPoints="1" noAdjustHandles="1" noChangeArrowheads="1" noChangeShapeType="1" noTextEdit="1"/>
              </p:cNvSpPr>
              <p:nvPr>
                <p:ph idx="1"/>
              </p:nvPr>
            </p:nvSpPr>
            <p:spPr>
              <a:xfrm>
                <a:off x="4878362" y="1825625"/>
                <a:ext cx="6475438" cy="4351338"/>
              </a:xfrm>
              <a:blipFill>
                <a:blip r:embed="rId2"/>
                <a:stretch>
                  <a:fillRect l="-1693" t="-2381" r="-1881"/>
                </a:stretch>
              </a:blipFill>
            </p:spPr>
            <p:txBody>
              <a:bodyPr/>
              <a:lstStyle/>
              <a:p>
                <a:r>
                  <a:rPr lang="lt-LT">
                    <a:noFill/>
                  </a:rPr>
                  <a:t> </a:t>
                </a:r>
              </a:p>
            </p:txBody>
          </p:sp>
        </mc:Fallback>
      </mc:AlternateContent>
      <p:pic>
        <p:nvPicPr>
          <p:cNvPr id="5" name="Paveikslėlis 4">
            <a:extLst>
              <a:ext uri="{FF2B5EF4-FFF2-40B4-BE49-F238E27FC236}">
                <a16:creationId xmlns:a16="http://schemas.microsoft.com/office/drawing/2014/main" id="{0F8C412E-B163-48CE-AC77-D56BCD166E54}"/>
              </a:ext>
            </a:extLst>
          </p:cNvPr>
          <p:cNvPicPr>
            <a:picLocks noChangeAspect="1"/>
          </p:cNvPicPr>
          <p:nvPr/>
        </p:nvPicPr>
        <p:blipFill rotWithShape="1">
          <a:blip r:embed="rId3"/>
          <a:srcRect l="11524" t="9930" r="6655" b="11702"/>
          <a:stretch/>
        </p:blipFill>
        <p:spPr>
          <a:xfrm>
            <a:off x="149289" y="2173109"/>
            <a:ext cx="4729073" cy="3656369"/>
          </a:xfrm>
          <a:prstGeom prst="roundRect">
            <a:avLst>
              <a:gd name="adj" fmla="val 11632"/>
            </a:avLst>
          </a:prstGeom>
        </p:spPr>
      </p:pic>
    </p:spTree>
    <p:extLst>
      <p:ext uri="{BB962C8B-B14F-4D97-AF65-F5344CB8AC3E}">
        <p14:creationId xmlns:p14="http://schemas.microsoft.com/office/powerpoint/2010/main" val="426477730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898240F-B503-4B65-A121-264301AC2543}"/>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a voltage divider?</a:t>
            </a:r>
            <a:endParaRPr lang="lt-LT" dirty="0"/>
          </a:p>
        </p:txBody>
      </p:sp>
      <p:sp>
        <p:nvSpPr>
          <p:cNvPr id="3" name="Turinio vietos rezervavimo ženklas 2">
            <a:extLst>
              <a:ext uri="{FF2B5EF4-FFF2-40B4-BE49-F238E27FC236}">
                <a16:creationId xmlns:a16="http://schemas.microsoft.com/office/drawing/2014/main" id="{7854748B-DC4B-4750-A04E-7532C9D56A91}"/>
              </a:ext>
            </a:extLst>
          </p:cNvPr>
          <p:cNvSpPr>
            <a:spLocks noGrp="1"/>
          </p:cNvSpPr>
          <p:nvPr>
            <p:ph idx="1"/>
          </p:nvPr>
        </p:nvSpPr>
        <p:spPr>
          <a:xfrm>
            <a:off x="6344538" y="1825625"/>
            <a:ext cx="5743270" cy="4351338"/>
          </a:xfrm>
        </p:spPr>
        <p:txBody>
          <a:bodyPr/>
          <a:lstStyle/>
          <a:p>
            <a:pPr algn="just"/>
            <a:r>
              <a:rPr lang="en-US" dirty="0">
                <a:latin typeface="Times New Roman" panose="02020603050405020304" pitchFamily="18" charset="0"/>
                <a:cs typeface="Times New Roman" panose="02020603050405020304" pitchFamily="18" charset="0"/>
              </a:rPr>
              <a:t>As we can see from the given example, when another resistor is connected to the voltage divider circuit as a load, the voltage drop decreases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higher the load resistance we connect, the more the voltage drop will decrease</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45904C04-88DF-4CB8-BB06-42207619B291}"/>
              </a:ext>
            </a:extLst>
          </p:cNvPr>
          <p:cNvPicPr>
            <a:picLocks noChangeAspect="1"/>
          </p:cNvPicPr>
          <p:nvPr/>
        </p:nvPicPr>
        <p:blipFill rotWithShape="1">
          <a:blip r:embed="rId2"/>
          <a:srcRect l="16256" t="10408" r="1835" b="2585"/>
          <a:stretch/>
        </p:blipFill>
        <p:spPr>
          <a:xfrm>
            <a:off x="147734" y="1749490"/>
            <a:ext cx="6196805" cy="5025816"/>
          </a:xfrm>
          <a:prstGeom prst="roundRect">
            <a:avLst>
              <a:gd name="adj" fmla="val 16354"/>
            </a:avLst>
          </a:prstGeom>
        </p:spPr>
      </p:pic>
    </p:spTree>
    <p:extLst>
      <p:ext uri="{BB962C8B-B14F-4D97-AF65-F5344CB8AC3E}">
        <p14:creationId xmlns:p14="http://schemas.microsoft.com/office/powerpoint/2010/main" val="1395093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61A7674-7D22-4BF3-AC89-0119F82E00C7}"/>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Carbon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composition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b="1" dirty="0">
              <a:effectLst>
                <a:outerShdw blurRad="38100" dist="38100" dir="2700000" algn="tl">
                  <a:srgbClr val="000000">
                    <a:alpha val="43137"/>
                  </a:srgbClr>
                </a:outerShdw>
              </a:effectLst>
            </a:endParaRPr>
          </a:p>
        </p:txBody>
      </p:sp>
      <p:sp>
        <p:nvSpPr>
          <p:cNvPr id="3" name="Turinio vietos rezervavimo ženklas 2">
            <a:extLst>
              <a:ext uri="{FF2B5EF4-FFF2-40B4-BE49-F238E27FC236}">
                <a16:creationId xmlns:a16="http://schemas.microsoft.com/office/drawing/2014/main" id="{4B3BC1D7-00DE-43CC-B766-7A359D9BF782}"/>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Because the manufacture of these resistors is relatively inexpensive and simple, they are quite common. However, due to its composition, distortions and noise may occur at high temperatures. Therefore, they are most commonly used in schemes that want cheapness rather than quality performance.</a:t>
            </a:r>
          </a:p>
          <a:p>
            <a:pPr algn="just"/>
            <a:r>
              <a:rPr lang="en-US" sz="3000" dirty="0">
                <a:latin typeface="Times New Roman" panose="02020603050405020304" pitchFamily="18" charset="0"/>
                <a:cs typeface="Times New Roman" panose="02020603050405020304" pitchFamily="18" charset="0"/>
              </a:rPr>
              <a:t>They can be found from 1 (Ohm) to 22 mega (ohms)</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They can be found from</a:t>
            </a:r>
            <a:r>
              <a:rPr lang="lt-LT" sz="3000" dirty="0">
                <a:latin typeface="Times New Roman" panose="02020603050405020304" pitchFamily="18" charset="0"/>
                <a:cs typeface="Times New Roman" panose="02020603050405020304" pitchFamily="18" charset="0"/>
              </a:rPr>
              <a:t> 0,250w </a:t>
            </a:r>
            <a:r>
              <a:rPr lang="en-US" sz="3000" dirty="0">
                <a:latin typeface="Times New Roman" panose="02020603050405020304" pitchFamily="18" charset="0"/>
                <a:cs typeface="Times New Roman" panose="02020603050405020304" pitchFamily="18" charset="0"/>
              </a:rPr>
              <a:t>up to</a:t>
            </a:r>
            <a:r>
              <a:rPr lang="lt-LT" sz="3000" dirty="0">
                <a:latin typeface="Times New Roman" panose="02020603050405020304" pitchFamily="18" charset="0"/>
                <a:cs typeface="Times New Roman" panose="02020603050405020304" pitchFamily="18" charset="0"/>
              </a:rPr>
              <a:t> 5w.</a:t>
            </a:r>
          </a:p>
        </p:txBody>
      </p:sp>
      <p:pic>
        <p:nvPicPr>
          <p:cNvPr id="5" name="Paveikslėlis 4">
            <a:extLst>
              <a:ext uri="{FF2B5EF4-FFF2-40B4-BE49-F238E27FC236}">
                <a16:creationId xmlns:a16="http://schemas.microsoft.com/office/drawing/2014/main" id="{0CCD823D-6557-4FEE-BEA2-6FC96899E6BC}"/>
              </a:ext>
            </a:extLst>
          </p:cNvPr>
          <p:cNvPicPr>
            <a:picLocks noChangeAspect="1"/>
          </p:cNvPicPr>
          <p:nvPr/>
        </p:nvPicPr>
        <p:blipFill rotWithShape="1">
          <a:blip r:embed="rId3"/>
          <a:srcRect l="15481"/>
          <a:stretch/>
        </p:blipFill>
        <p:spPr>
          <a:xfrm>
            <a:off x="4463394" y="5074720"/>
            <a:ext cx="3386509" cy="1716735"/>
          </a:xfrm>
          <a:prstGeom prst="roundRect">
            <a:avLst/>
          </a:prstGeom>
        </p:spPr>
      </p:pic>
    </p:spTree>
    <p:extLst>
      <p:ext uri="{BB962C8B-B14F-4D97-AF65-F5344CB8AC3E}">
        <p14:creationId xmlns:p14="http://schemas.microsoft.com/office/powerpoint/2010/main" val="22091237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4D2886F-50D1-47BF-81D6-6EBE90C5A47E}"/>
              </a:ext>
            </a:extLst>
          </p:cNvPr>
          <p:cNvSpPr>
            <a:spLocks noGrp="1"/>
          </p:cNvSpPr>
          <p:nvPr>
            <p:ph type="title"/>
          </p:nvPr>
        </p:nvSpPr>
        <p:spPr/>
        <p:txBody>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a voltage divider?</a:t>
            </a:r>
            <a:endParaRPr lang="lt-LT" dirty="0"/>
          </a:p>
        </p:txBody>
      </p:sp>
      <p:sp>
        <p:nvSpPr>
          <p:cNvPr id="3" name="Turinio vietos rezervavimo ženklas 2">
            <a:extLst>
              <a:ext uri="{FF2B5EF4-FFF2-40B4-BE49-F238E27FC236}">
                <a16:creationId xmlns:a16="http://schemas.microsoft.com/office/drawing/2014/main" id="{91F8FDDA-83C9-4AEA-AFE5-8A2D40BE5F7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Voltage dividers are used in many places, but the most obvious example is sensors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For example, the simplest light level sensor can be made using a voltage divider circuit in which a photoresistor is connected instead of a load resistor, the resistance of which varies depending on how much light falls on it</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3675946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en-US" sz="8800" b="1" dirty="0">
                <a:latin typeface="Times New Roman" panose="02020603050405020304" pitchFamily="18" charset="0"/>
                <a:cs typeface="Times New Roman" panose="02020603050405020304" pitchFamily="18" charset="0"/>
              </a:rPr>
              <a:t>G</a:t>
            </a:r>
            <a:r>
              <a:rPr lang="lt-LT" sz="8800" b="1" dirty="0" err="1">
                <a:latin typeface="Times New Roman" panose="02020603050405020304" pitchFamily="18" charset="0"/>
                <a:cs typeface="Times New Roman" panose="02020603050405020304" pitchFamily="18" charset="0"/>
              </a:rPr>
              <a:t>oodbye</a:t>
            </a:r>
            <a:endParaRPr lang="en-US" sz="8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530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4336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46653" y="2556588"/>
            <a:ext cx="12111135" cy="1744824"/>
          </a:xfrm>
        </p:spPr>
        <p:txBody>
          <a:bodyPr>
            <a:normAutofit/>
          </a:bodyPr>
          <a:lstStyle/>
          <a:p>
            <a:r>
              <a:rPr lang="en-US" b="1" cap="all" dirty="0">
                <a:effectLst>
                  <a:outerShdw blurRad="38100" dist="38100" dir="2700000" algn="tl">
                    <a:srgbClr val="000000">
                      <a:alpha val="43137"/>
                    </a:srgbClr>
                  </a:outerShdw>
                </a:effectLst>
                <a:latin typeface="Times New Roman" panose="02020603050405020304" pitchFamily="18" charset="0"/>
              </a:rPr>
              <a:t>Programming of smart device components</a:t>
            </a:r>
            <a:endParaRPr lang="en-US" b="1" cap="all" dirty="0">
              <a:latin typeface="Times New Roman" panose="02020603050405020304" pitchFamily="18" charset="0"/>
            </a:endParaRP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lt-LT" dirty="0">
                <a:latin typeface="Times New Roman" panose="02020603050405020304" pitchFamily="18" charset="0"/>
                <a:cs typeface="Times New Roman" panose="02020603050405020304" pitchFamily="18" charset="0"/>
              </a:rPr>
              <a:t>Asistentas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761812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AB61E7D-0B79-4E3B-B43B-6E3380818660}"/>
              </a:ext>
            </a:extLst>
          </p:cNvPr>
          <p:cNvSpPr>
            <a:spLocks noGrp="1"/>
          </p:cNvSpPr>
          <p:nvPr>
            <p:ph type="title"/>
          </p:nvPr>
        </p:nvSpPr>
        <p:spPr>
          <a:xfrm>
            <a:off x="247261" y="2766218"/>
            <a:ext cx="11709919" cy="1325563"/>
          </a:xfrm>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Connecting to terminal servers without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vpn</a:t>
            </a:r>
            <a:endParaRPr lang="lt-LT" dirty="0"/>
          </a:p>
        </p:txBody>
      </p:sp>
    </p:spTree>
    <p:extLst>
      <p:ext uri="{BB962C8B-B14F-4D97-AF65-F5344CB8AC3E}">
        <p14:creationId xmlns:p14="http://schemas.microsoft.com/office/powerpoint/2010/main" val="17010918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CD249370-8241-4D99-BC46-9ADBF822EAF4}"/>
              </a:ext>
            </a:extLst>
          </p:cNvPr>
          <p:cNvSpPr>
            <a:spLocks noGrp="1"/>
          </p:cNvSpPr>
          <p:nvPr>
            <p:ph idx="1"/>
          </p:nvPr>
        </p:nvSpPr>
        <p:spPr/>
        <p:txBody>
          <a:bodyPr/>
          <a:lstStyle/>
          <a:p>
            <a:pPr algn="just"/>
            <a:r>
              <a:rPr lang="lt-LT" dirty="0" err="1">
                <a:latin typeface="Times New Roman" panose="02020603050405020304" pitchFamily="18" charset="0"/>
                <a:cs typeface="Times New Roman" panose="02020603050405020304" pitchFamily="18" charset="0"/>
              </a:rPr>
              <a:t>We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find</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and</a:t>
            </a:r>
            <a:r>
              <a:rPr lang="lt-LT"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launch</a:t>
            </a:r>
            <a:r>
              <a:rPr lang="lt-LT" dirty="0">
                <a:latin typeface="Times New Roman" panose="02020603050405020304" pitchFamily="18" charset="0"/>
                <a:cs typeface="Times New Roman" panose="02020603050405020304" pitchFamily="18" charset="0"/>
              </a:rPr>
              <a:t> </a:t>
            </a:r>
            <a:r>
              <a:rPr lang="lt-LT" b="1" dirty="0">
                <a:latin typeface="Times New Roman" panose="02020603050405020304" pitchFamily="18" charset="0"/>
                <a:cs typeface="Times New Roman" panose="02020603050405020304" pitchFamily="18" charset="0"/>
              </a:rPr>
              <a:t>„</a:t>
            </a:r>
            <a:r>
              <a:rPr lang="lt-LT" b="1" dirty="0" err="1">
                <a:latin typeface="Times New Roman" panose="02020603050405020304" pitchFamily="18" charset="0"/>
                <a:cs typeface="Times New Roman" panose="02020603050405020304" pitchFamily="18" charset="0"/>
              </a:rPr>
              <a:t>Remote</a:t>
            </a:r>
            <a:r>
              <a:rPr lang="lt-LT" b="1" dirty="0">
                <a:latin typeface="Times New Roman" panose="02020603050405020304" pitchFamily="18" charset="0"/>
                <a:cs typeface="Times New Roman" panose="02020603050405020304" pitchFamily="18" charset="0"/>
              </a:rPr>
              <a:t> </a:t>
            </a:r>
            <a:r>
              <a:rPr lang="lt-LT" b="1" dirty="0" err="1">
                <a:latin typeface="Times New Roman" panose="02020603050405020304" pitchFamily="18" charset="0"/>
                <a:cs typeface="Times New Roman" panose="02020603050405020304" pitchFamily="18" charset="0"/>
              </a:rPr>
              <a:t>desktop</a:t>
            </a:r>
            <a:r>
              <a:rPr lang="lt-LT" b="1" dirty="0">
                <a:latin typeface="Times New Roman" panose="02020603050405020304" pitchFamily="18" charset="0"/>
                <a:cs typeface="Times New Roman" panose="02020603050405020304" pitchFamily="18" charset="0"/>
              </a:rPr>
              <a:t> </a:t>
            </a:r>
            <a:r>
              <a:rPr lang="lt-LT" b="1" dirty="0" err="1">
                <a:latin typeface="Times New Roman" panose="02020603050405020304" pitchFamily="18" charset="0"/>
                <a:cs typeface="Times New Roman" panose="02020603050405020304" pitchFamily="18" charset="0"/>
              </a:rPr>
              <a:t>connection</a:t>
            </a:r>
            <a:r>
              <a:rPr lang="lt-LT" b="1" dirty="0">
                <a:latin typeface="Times New Roman" panose="02020603050405020304" pitchFamily="18" charset="0"/>
                <a:cs typeface="Times New Roman" panose="02020603050405020304" pitchFamily="18" charset="0"/>
              </a:rPr>
              <a:t>“</a:t>
            </a:r>
            <a:r>
              <a:rPr lang="lt-LT" dirty="0">
                <a:latin typeface="Times New Roman" panose="02020603050405020304" pitchFamily="18" charset="0"/>
                <a:cs typeface="Times New Roman" panose="02020603050405020304" pitchFamily="18" charset="0"/>
              </a:rPr>
              <a:t>.</a:t>
            </a:r>
          </a:p>
        </p:txBody>
      </p:sp>
      <p:sp>
        <p:nvSpPr>
          <p:cNvPr id="7" name="Pavadinimas 6">
            <a:extLst>
              <a:ext uri="{FF2B5EF4-FFF2-40B4-BE49-F238E27FC236}">
                <a16:creationId xmlns:a16="http://schemas.microsoft.com/office/drawing/2014/main" id="{09255376-B974-4416-82D2-4C07D0911552}"/>
              </a:ext>
            </a:extLst>
          </p:cNvPr>
          <p:cNvSpPr>
            <a:spLocks noGrp="1"/>
          </p:cNvSpPr>
          <p:nvPr>
            <p:ph type="title"/>
          </p:nvPr>
        </p:nvSpPr>
        <p:spPr/>
        <p:txBody>
          <a:bodyPr/>
          <a:lstStyle/>
          <a:p>
            <a:pPr algn="ctr"/>
            <a:r>
              <a:rPr lang="pt-B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Connecting to terminal servers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C295B567-3EFF-4D85-B96A-867F1CB46224}"/>
              </a:ext>
            </a:extLst>
          </p:cNvPr>
          <p:cNvPicPr>
            <a:picLocks noChangeAspect="1"/>
          </p:cNvPicPr>
          <p:nvPr/>
        </p:nvPicPr>
        <p:blipFill rotWithShape="1">
          <a:blip r:embed="rId2"/>
          <a:srcRect l="955" t="1020" r="1212" b="1293"/>
          <a:stretch/>
        </p:blipFill>
        <p:spPr>
          <a:xfrm>
            <a:off x="3712028" y="2474049"/>
            <a:ext cx="4767943" cy="4132025"/>
          </a:xfrm>
          <a:prstGeom prst="roundRect">
            <a:avLst>
              <a:gd name="adj" fmla="val 5943"/>
            </a:avLst>
          </a:prstGeom>
        </p:spPr>
      </p:pic>
    </p:spTree>
    <p:extLst>
      <p:ext uri="{BB962C8B-B14F-4D97-AF65-F5344CB8AC3E}">
        <p14:creationId xmlns:p14="http://schemas.microsoft.com/office/powerpoint/2010/main" val="9423864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E4123ECC-A1D5-44FF-A116-8A1E4417934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Enter the name (address) of the server / computer you want to connect to</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Names of EIF terminal servers </a:t>
            </a:r>
            <a:r>
              <a:rPr lang="lt-LT" dirty="0">
                <a:latin typeface="Times New Roman" panose="02020603050405020304" pitchFamily="18" charset="0"/>
                <a:cs typeface="Times New Roman" panose="02020603050405020304" pitchFamily="18" charset="0"/>
              </a:rPr>
              <a:t>:</a:t>
            </a:r>
          </a:p>
          <a:p>
            <a:pPr algn="just"/>
            <a:r>
              <a:rPr lang="lt-LT" b="1" dirty="0">
                <a:latin typeface="Times New Roman" panose="02020603050405020304" pitchFamily="18" charset="0"/>
                <a:cs typeface="Times New Roman" panose="02020603050405020304" pitchFamily="18" charset="0"/>
              </a:rPr>
              <a:t>wts1.ad.viko.lt </a:t>
            </a:r>
          </a:p>
          <a:p>
            <a:pPr algn="just"/>
            <a:r>
              <a:rPr lang="lt-LT" b="1" dirty="0">
                <a:latin typeface="Times New Roman" panose="02020603050405020304" pitchFamily="18" charset="0"/>
                <a:cs typeface="Times New Roman" panose="02020603050405020304" pitchFamily="18" charset="0"/>
              </a:rPr>
              <a:t>wts2.ad.viko.lt</a:t>
            </a:r>
          </a:p>
          <a:p>
            <a:pPr algn="just"/>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59496569-1F92-41F0-BA06-4706F22BEC28}"/>
              </a:ext>
            </a:extLst>
          </p:cNvPr>
          <p:cNvSpPr>
            <a:spLocks noGrp="1"/>
          </p:cNvSpPr>
          <p:nvPr>
            <p:ph type="title"/>
          </p:nvPr>
        </p:nvSpPr>
        <p:spPr/>
        <p:txBody>
          <a:bodyPr/>
          <a:lstStyle/>
          <a:p>
            <a:pPr algn="ctr"/>
            <a:r>
              <a:rPr lang="pt-B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Connecting to terminal servers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A3409211-73C1-42DB-A3EA-9D45D5F6162B}"/>
              </a:ext>
            </a:extLst>
          </p:cNvPr>
          <p:cNvPicPr>
            <a:picLocks noChangeAspect="1"/>
          </p:cNvPicPr>
          <p:nvPr/>
        </p:nvPicPr>
        <p:blipFill rotWithShape="1">
          <a:blip r:embed="rId2"/>
          <a:srcRect l="1308" t="2234" r="2362" b="2952"/>
          <a:stretch/>
        </p:blipFill>
        <p:spPr>
          <a:xfrm>
            <a:off x="3632718" y="3822250"/>
            <a:ext cx="4926563" cy="2732506"/>
          </a:xfrm>
          <a:prstGeom prst="roundRect">
            <a:avLst>
              <a:gd name="adj" fmla="val 4968"/>
            </a:avLst>
          </a:prstGeom>
        </p:spPr>
      </p:pic>
    </p:spTree>
    <p:extLst>
      <p:ext uri="{BB962C8B-B14F-4D97-AF65-F5344CB8AC3E}">
        <p14:creationId xmlns:p14="http://schemas.microsoft.com/office/powerpoint/2010/main" val="21242141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0E3346FC-AAA5-4E14-A221-D50E7C12CB8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enter our login details.</a:t>
            </a:r>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5A8084E2-93A2-4934-9613-B7DF2D6B78B9}"/>
              </a:ext>
            </a:extLst>
          </p:cNvPr>
          <p:cNvSpPr>
            <a:spLocks noGrp="1"/>
          </p:cNvSpPr>
          <p:nvPr>
            <p:ph type="title"/>
          </p:nvPr>
        </p:nvSpPr>
        <p:spPr/>
        <p:txBody>
          <a:bodyPr/>
          <a:lstStyle/>
          <a:p>
            <a:pPr algn="ctr"/>
            <a:r>
              <a:rPr lang="pt-B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Connecting to terminal servers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F21A0703-822D-45C4-B75C-26D8B8ADD24D}"/>
              </a:ext>
            </a:extLst>
          </p:cNvPr>
          <p:cNvPicPr>
            <a:picLocks noChangeAspect="1"/>
          </p:cNvPicPr>
          <p:nvPr/>
        </p:nvPicPr>
        <p:blipFill rotWithShape="1">
          <a:blip r:embed="rId2"/>
          <a:srcRect l="3186" t="2079" r="3954" b="3094"/>
          <a:stretch/>
        </p:blipFill>
        <p:spPr>
          <a:xfrm>
            <a:off x="4194888" y="2485969"/>
            <a:ext cx="3802224" cy="4006906"/>
          </a:xfrm>
          <a:prstGeom prst="roundRect">
            <a:avLst>
              <a:gd name="adj" fmla="val 6277"/>
            </a:avLst>
          </a:prstGeom>
        </p:spPr>
      </p:pic>
    </p:spTree>
    <p:extLst>
      <p:ext uri="{BB962C8B-B14F-4D97-AF65-F5344CB8AC3E}">
        <p14:creationId xmlns:p14="http://schemas.microsoft.com/office/powerpoint/2010/main" val="31275412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D519F36-D64B-4EB0-B578-ED316AE70299}"/>
              </a:ext>
            </a:extLst>
          </p:cNvPr>
          <p:cNvSpPr>
            <a:spLocks noGrp="1"/>
          </p:cNvSpPr>
          <p:nvPr>
            <p:ph type="title"/>
          </p:nvPr>
        </p:nvSpPr>
        <p:spPr>
          <a:xfrm>
            <a:off x="838200" y="2151938"/>
            <a:ext cx="10515600" cy="1325563"/>
          </a:xfrm>
        </p:spPr>
        <p:txBody>
          <a:bodyPr>
            <a:normAutofit/>
          </a:bodyPr>
          <a:lstStyle/>
          <a:p>
            <a:pPr algn="ctr"/>
            <a:r>
              <a:rPr lang="lt-LT" sz="66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Multisim</a:t>
            </a:r>
            <a:endParaRPr lang="lt-LT" sz="6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4B53935F-DB6B-48DE-BAEE-AB362B7865AB}"/>
              </a:ext>
            </a:extLst>
          </p:cNvPr>
          <p:cNvPicPr>
            <a:picLocks noChangeAspect="1"/>
          </p:cNvPicPr>
          <p:nvPr/>
        </p:nvPicPr>
        <p:blipFill rotWithShape="1">
          <a:blip r:embed="rId2">
            <a:extLst>
              <a:ext uri="{28A0092B-C50C-407E-A947-70E740481C1C}">
                <a14:useLocalDpi xmlns:a14="http://schemas.microsoft.com/office/drawing/2010/main" val="0"/>
              </a:ext>
            </a:extLst>
          </a:blip>
          <a:srcRect l="19610" t="2857" r="20121"/>
          <a:stretch/>
        </p:blipFill>
        <p:spPr>
          <a:xfrm>
            <a:off x="4697962" y="3429000"/>
            <a:ext cx="2939143" cy="2960914"/>
          </a:xfrm>
          <a:prstGeom prst="roundRect">
            <a:avLst>
              <a:gd name="adj" fmla="val 16826"/>
            </a:avLst>
          </a:prstGeom>
        </p:spPr>
      </p:pic>
    </p:spTree>
    <p:extLst>
      <p:ext uri="{BB962C8B-B14F-4D97-AF65-F5344CB8AC3E}">
        <p14:creationId xmlns:p14="http://schemas.microsoft.com/office/powerpoint/2010/main" val="18694723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61AF9B49-50AC-49B6-9063-D65060E28AA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find </a:t>
            </a:r>
            <a:r>
              <a:rPr lang="en-US" dirty="0" err="1">
                <a:latin typeface="Times New Roman" panose="02020603050405020304" pitchFamily="18" charset="0"/>
                <a:cs typeface="Times New Roman" panose="02020603050405020304" pitchFamily="18" charset="0"/>
              </a:rPr>
              <a:t>multisim</a:t>
            </a:r>
            <a:r>
              <a:rPr lang="en-US" dirty="0">
                <a:latin typeface="Times New Roman" panose="02020603050405020304" pitchFamily="18" charset="0"/>
                <a:cs typeface="Times New Roman" panose="02020603050405020304" pitchFamily="18" charset="0"/>
              </a:rPr>
              <a:t> 14.1 using search.</a:t>
            </a:r>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DD0016A6-095C-428F-AB2E-14A3D95D280A}"/>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rPr>
              <a:t>Multisim</a:t>
            </a:r>
            <a:endParaRPr lang="lt-LT" b="1" dirty="0">
              <a:effectLst>
                <a:outerShdw blurRad="38100" dist="38100" dir="2700000" algn="tl">
                  <a:srgbClr val="000000">
                    <a:alpha val="43137"/>
                  </a:srgbClr>
                </a:outerShdw>
              </a:effectLst>
              <a:latin typeface="Times New Roman" panose="02020603050405020304" pitchFamily="18" charset="0"/>
              <a:ea typeface="Yu Gothic" panose="020B0400000000000000" pitchFamily="34" charset="-128"/>
              <a:cs typeface="Times New Roman" panose="02020603050405020304" pitchFamily="18" charset="0"/>
            </a:endParaRPr>
          </a:p>
        </p:txBody>
      </p:sp>
      <p:pic>
        <p:nvPicPr>
          <p:cNvPr id="3" name="Paveikslėlis 2">
            <a:extLst>
              <a:ext uri="{FF2B5EF4-FFF2-40B4-BE49-F238E27FC236}">
                <a16:creationId xmlns:a16="http://schemas.microsoft.com/office/drawing/2014/main" id="{6F0EA28C-4B2A-468F-9609-7DBFBE4731D8}"/>
              </a:ext>
            </a:extLst>
          </p:cNvPr>
          <p:cNvPicPr>
            <a:picLocks noChangeAspect="1"/>
          </p:cNvPicPr>
          <p:nvPr/>
        </p:nvPicPr>
        <p:blipFill rotWithShape="1">
          <a:blip r:embed="rId2"/>
          <a:srcRect t="3273" r="2888" b="335"/>
          <a:stretch/>
        </p:blipFill>
        <p:spPr>
          <a:xfrm>
            <a:off x="4353536" y="2425960"/>
            <a:ext cx="3484927" cy="4208106"/>
          </a:xfrm>
          <a:prstGeom prst="roundRect">
            <a:avLst>
              <a:gd name="adj" fmla="val 3558"/>
            </a:avLst>
          </a:prstGeom>
        </p:spPr>
      </p:pic>
    </p:spTree>
    <p:extLst>
      <p:ext uri="{BB962C8B-B14F-4D97-AF65-F5344CB8AC3E}">
        <p14:creationId xmlns:p14="http://schemas.microsoft.com/office/powerpoint/2010/main" val="4109358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CC17C92-BFE8-4D20-8C1D-BACFE35C2FF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Carbon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composition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pic>
        <p:nvPicPr>
          <p:cNvPr id="4" name="Paveikslėlis 3">
            <a:extLst>
              <a:ext uri="{FF2B5EF4-FFF2-40B4-BE49-F238E27FC236}">
                <a16:creationId xmlns:a16="http://schemas.microsoft.com/office/drawing/2014/main" id="{448DA546-5CB6-4B8E-8365-AF44E7DD33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883" y="1758444"/>
            <a:ext cx="4963081" cy="4963081"/>
          </a:xfrm>
          <a:prstGeom prst="rect">
            <a:avLst/>
          </a:prstGeom>
        </p:spPr>
      </p:pic>
      <p:pic>
        <p:nvPicPr>
          <p:cNvPr id="7" name="Paveikslėlis 6" descr="Paveikslėlis, kuriame yra vynas&#10;&#10;Automatiškai sugeneruotas aprašymas">
            <a:extLst>
              <a:ext uri="{FF2B5EF4-FFF2-40B4-BE49-F238E27FC236}">
                <a16:creationId xmlns:a16="http://schemas.microsoft.com/office/drawing/2014/main" id="{3F040CD0-834B-40D7-B930-448FCBA505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41" y="2183363"/>
            <a:ext cx="5331779" cy="3732245"/>
          </a:xfrm>
          <a:prstGeom prst="roundRect">
            <a:avLst/>
          </a:prstGeom>
        </p:spPr>
      </p:pic>
    </p:spTree>
    <p:extLst>
      <p:ext uri="{BB962C8B-B14F-4D97-AF65-F5344CB8AC3E}">
        <p14:creationId xmlns:p14="http://schemas.microsoft.com/office/powerpoint/2010/main" val="124666301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56A87A9-A83A-4A2F-95B4-6A7B0411BF60}"/>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Multisim</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4207914-39C1-4970-B0C4-1C34257C6BE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Then we see the main window of the </a:t>
            </a:r>
            <a:r>
              <a:rPr lang="en-US" dirty="0" err="1">
                <a:latin typeface="Times New Roman" panose="02020603050405020304" pitchFamily="18" charset="0"/>
                <a:cs typeface="Times New Roman" panose="02020603050405020304" pitchFamily="18" charset="0"/>
              </a:rPr>
              <a:t>multisim</a:t>
            </a:r>
            <a:r>
              <a:rPr lang="en-US" dirty="0">
                <a:latin typeface="Times New Roman" panose="02020603050405020304" pitchFamily="18" charset="0"/>
                <a:cs typeface="Times New Roman" panose="02020603050405020304" pitchFamily="18" charset="0"/>
              </a:rPr>
              <a:t> program.</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44C26343-4D47-4910-8D7D-9879A68980D8}"/>
              </a:ext>
            </a:extLst>
          </p:cNvPr>
          <p:cNvPicPr>
            <a:picLocks noChangeAspect="1"/>
          </p:cNvPicPr>
          <p:nvPr/>
        </p:nvPicPr>
        <p:blipFill>
          <a:blip r:embed="rId2"/>
          <a:stretch>
            <a:fillRect/>
          </a:stretch>
        </p:blipFill>
        <p:spPr>
          <a:xfrm>
            <a:off x="2554255" y="2323516"/>
            <a:ext cx="7083490" cy="4427181"/>
          </a:xfrm>
          <a:prstGeom prst="rect">
            <a:avLst/>
          </a:prstGeom>
        </p:spPr>
      </p:pic>
    </p:spTree>
    <p:extLst>
      <p:ext uri="{BB962C8B-B14F-4D97-AF65-F5344CB8AC3E}">
        <p14:creationId xmlns:p14="http://schemas.microsoft.com/office/powerpoint/2010/main" val="27202613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CE84864-049D-45EF-8480-B74F96E94290}"/>
              </a:ext>
            </a:extLst>
          </p:cNvPr>
          <p:cNvSpPr>
            <a:spLocks noGrp="1"/>
          </p:cNvSpPr>
          <p:nvPr>
            <p:ph type="title"/>
          </p:nvPr>
        </p:nvSpPr>
        <p:spPr>
          <a:xfrm>
            <a:off x="838200" y="0"/>
            <a:ext cx="10515600" cy="802433"/>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layout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03621BBF-041C-4024-B36D-BBDF86498C38}"/>
              </a:ext>
            </a:extLst>
          </p:cNvPr>
          <p:cNvPicPr>
            <a:picLocks noChangeAspect="1"/>
          </p:cNvPicPr>
          <p:nvPr/>
        </p:nvPicPr>
        <p:blipFill>
          <a:blip r:embed="rId2"/>
          <a:stretch>
            <a:fillRect/>
          </a:stretch>
        </p:blipFill>
        <p:spPr>
          <a:xfrm>
            <a:off x="1184598" y="718747"/>
            <a:ext cx="9822804" cy="6139253"/>
          </a:xfrm>
          <a:prstGeom prst="rect">
            <a:avLst/>
          </a:prstGeom>
        </p:spPr>
      </p:pic>
      <p:sp>
        <p:nvSpPr>
          <p:cNvPr id="5" name="Stačiakampis 4">
            <a:extLst>
              <a:ext uri="{FF2B5EF4-FFF2-40B4-BE49-F238E27FC236}">
                <a16:creationId xmlns:a16="http://schemas.microsoft.com/office/drawing/2014/main" id="{D72FA1E2-6E22-42CF-A50A-75A39038841F}"/>
              </a:ext>
            </a:extLst>
          </p:cNvPr>
          <p:cNvSpPr/>
          <p:nvPr/>
        </p:nvSpPr>
        <p:spPr>
          <a:xfrm>
            <a:off x="1129004" y="1273629"/>
            <a:ext cx="1334278" cy="4348065"/>
          </a:xfrm>
          <a:prstGeom prst="rect">
            <a:avLst/>
          </a:prstGeom>
          <a:noFill/>
          <a:ln w="28575">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lt-LT"/>
          </a:p>
        </p:txBody>
      </p:sp>
      <p:sp>
        <p:nvSpPr>
          <p:cNvPr id="6" name="TextBox 5">
            <a:extLst>
              <a:ext uri="{FF2B5EF4-FFF2-40B4-BE49-F238E27FC236}">
                <a16:creationId xmlns:a16="http://schemas.microsoft.com/office/drawing/2014/main" id="{FB0D40E7-E133-40B8-A6C9-E6CD364D2E18}"/>
              </a:ext>
            </a:extLst>
          </p:cNvPr>
          <p:cNvSpPr txBox="1"/>
          <p:nvPr/>
        </p:nvSpPr>
        <p:spPr>
          <a:xfrm>
            <a:off x="3797559" y="2847496"/>
            <a:ext cx="4082143"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Here you will find the files you are currently working on, the files associated with it also. You can also find some settings related to the project here.</a:t>
            </a:r>
            <a:endParaRPr lang="lt-LT" dirty="0">
              <a:latin typeface="Times New Roman" panose="02020603050405020304" pitchFamily="18" charset="0"/>
              <a:cs typeface="Times New Roman" panose="02020603050405020304" pitchFamily="18" charset="0"/>
            </a:endParaRPr>
          </a:p>
        </p:txBody>
      </p:sp>
      <p:cxnSp>
        <p:nvCxnSpPr>
          <p:cNvPr id="8" name="Tiesioji rodyklės jungtis 7">
            <a:extLst>
              <a:ext uri="{FF2B5EF4-FFF2-40B4-BE49-F238E27FC236}">
                <a16:creationId xmlns:a16="http://schemas.microsoft.com/office/drawing/2014/main" id="{BA210F93-AB8A-44DE-B2EE-60BCD8E51F9B}"/>
              </a:ext>
            </a:extLst>
          </p:cNvPr>
          <p:cNvCxnSpPr>
            <a:cxnSpLocks/>
            <a:endCxn id="5" idx="3"/>
          </p:cNvCxnSpPr>
          <p:nvPr/>
        </p:nvCxnSpPr>
        <p:spPr>
          <a:xfrm flipH="1">
            <a:off x="2463282" y="3447661"/>
            <a:ext cx="1320282"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28951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4A23FD0-F7C7-4205-9588-8983445596D4}"/>
              </a:ext>
            </a:extLst>
          </p:cNvPr>
          <p:cNvSpPr>
            <a:spLocks noGrp="1"/>
          </p:cNvSpPr>
          <p:nvPr>
            <p:ph type="title"/>
          </p:nvPr>
        </p:nvSpPr>
        <p:spPr>
          <a:xfrm>
            <a:off x="838200" y="0"/>
            <a:ext cx="10515600" cy="718747"/>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layout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FCAA8FBC-8A7B-4CF0-B538-5F6D68E73F23}"/>
              </a:ext>
            </a:extLst>
          </p:cNvPr>
          <p:cNvPicPr>
            <a:picLocks noChangeAspect="1"/>
          </p:cNvPicPr>
          <p:nvPr/>
        </p:nvPicPr>
        <p:blipFill>
          <a:blip r:embed="rId2"/>
          <a:stretch>
            <a:fillRect/>
          </a:stretch>
        </p:blipFill>
        <p:spPr>
          <a:xfrm>
            <a:off x="1184598" y="718747"/>
            <a:ext cx="9822804" cy="6139253"/>
          </a:xfrm>
          <a:prstGeom prst="rect">
            <a:avLst/>
          </a:prstGeom>
        </p:spPr>
      </p:pic>
      <p:sp>
        <p:nvSpPr>
          <p:cNvPr id="6" name="Stačiakampis 5">
            <a:extLst>
              <a:ext uri="{FF2B5EF4-FFF2-40B4-BE49-F238E27FC236}">
                <a16:creationId xmlns:a16="http://schemas.microsoft.com/office/drawing/2014/main" id="{CEAD1B44-4311-4E80-BB96-74C9693571FC}"/>
              </a:ext>
            </a:extLst>
          </p:cNvPr>
          <p:cNvSpPr/>
          <p:nvPr/>
        </p:nvSpPr>
        <p:spPr>
          <a:xfrm>
            <a:off x="1119673" y="928396"/>
            <a:ext cx="5500396" cy="433873"/>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7" name="TextBox 6">
            <a:extLst>
              <a:ext uri="{FF2B5EF4-FFF2-40B4-BE49-F238E27FC236}">
                <a16:creationId xmlns:a16="http://schemas.microsoft.com/office/drawing/2014/main" id="{355FB80C-F1BB-4F3A-BE84-0723138FBA24}"/>
              </a:ext>
            </a:extLst>
          </p:cNvPr>
          <p:cNvSpPr txBox="1"/>
          <p:nvPr/>
        </p:nvSpPr>
        <p:spPr>
          <a:xfrm>
            <a:off x="2747864" y="2780523"/>
            <a:ext cx="4539343"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Toolbar. It contains the main necessary components, measuring devices and power supplies. Also settings related to simulation.</a:t>
            </a:r>
            <a:endParaRPr lang="lt-LT" dirty="0">
              <a:latin typeface="Times New Roman" panose="02020603050405020304" pitchFamily="18" charset="0"/>
              <a:cs typeface="Times New Roman" panose="02020603050405020304" pitchFamily="18" charset="0"/>
            </a:endParaRPr>
          </a:p>
        </p:txBody>
      </p:sp>
      <p:cxnSp>
        <p:nvCxnSpPr>
          <p:cNvPr id="9" name="Tiesioji rodyklės jungtis 8">
            <a:extLst>
              <a:ext uri="{FF2B5EF4-FFF2-40B4-BE49-F238E27FC236}">
                <a16:creationId xmlns:a16="http://schemas.microsoft.com/office/drawing/2014/main" id="{3D071F0C-C84B-414E-8750-C5775E8F2A2E}"/>
              </a:ext>
            </a:extLst>
          </p:cNvPr>
          <p:cNvCxnSpPr>
            <a:cxnSpLocks/>
          </p:cNvCxnSpPr>
          <p:nvPr/>
        </p:nvCxnSpPr>
        <p:spPr>
          <a:xfrm flipV="1">
            <a:off x="5017535" y="1399592"/>
            <a:ext cx="0" cy="13809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50182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798FBB4-80A4-4793-A6A4-8CE376E94EE6}"/>
              </a:ext>
            </a:extLst>
          </p:cNvPr>
          <p:cNvSpPr>
            <a:spLocks noGrp="1"/>
          </p:cNvSpPr>
          <p:nvPr>
            <p:ph type="title"/>
          </p:nvPr>
        </p:nvSpPr>
        <p:spPr>
          <a:xfrm>
            <a:off x="838200" y="0"/>
            <a:ext cx="10515600" cy="718747"/>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layout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7AB26093-E283-47B3-BB3E-D9359D191F0D}"/>
              </a:ext>
            </a:extLst>
          </p:cNvPr>
          <p:cNvPicPr>
            <a:picLocks noChangeAspect="1"/>
          </p:cNvPicPr>
          <p:nvPr/>
        </p:nvPicPr>
        <p:blipFill>
          <a:blip r:embed="rId2"/>
          <a:stretch>
            <a:fillRect/>
          </a:stretch>
        </p:blipFill>
        <p:spPr>
          <a:xfrm>
            <a:off x="1184598" y="718747"/>
            <a:ext cx="9822804" cy="6139253"/>
          </a:xfrm>
          <a:prstGeom prst="rect">
            <a:avLst/>
          </a:prstGeom>
        </p:spPr>
      </p:pic>
      <p:sp>
        <p:nvSpPr>
          <p:cNvPr id="5" name="Stačiakampis 4">
            <a:extLst>
              <a:ext uri="{FF2B5EF4-FFF2-40B4-BE49-F238E27FC236}">
                <a16:creationId xmlns:a16="http://schemas.microsoft.com/office/drawing/2014/main" id="{3C313D90-9E65-48E4-9D6C-A88B67C1A1D8}"/>
              </a:ext>
            </a:extLst>
          </p:cNvPr>
          <p:cNvSpPr/>
          <p:nvPr/>
        </p:nvSpPr>
        <p:spPr>
          <a:xfrm>
            <a:off x="10814180" y="1357604"/>
            <a:ext cx="237930" cy="1567543"/>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6" name="TextBox 5">
            <a:extLst>
              <a:ext uri="{FF2B5EF4-FFF2-40B4-BE49-F238E27FC236}">
                <a16:creationId xmlns:a16="http://schemas.microsoft.com/office/drawing/2014/main" id="{42FCD9D6-0931-4015-8F14-E9354326FC06}"/>
              </a:ext>
            </a:extLst>
          </p:cNvPr>
          <p:cNvSpPr txBox="1"/>
          <p:nvPr/>
        </p:nvSpPr>
        <p:spPr>
          <a:xfrm>
            <a:off x="2799184" y="1818209"/>
            <a:ext cx="3359021"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remaining measuring devices, functional generators, etc.</a:t>
            </a:r>
            <a:endParaRPr lang="lt-LT" dirty="0">
              <a:latin typeface="Times New Roman" panose="02020603050405020304" pitchFamily="18" charset="0"/>
              <a:cs typeface="Times New Roman" panose="02020603050405020304" pitchFamily="18" charset="0"/>
            </a:endParaRPr>
          </a:p>
        </p:txBody>
      </p:sp>
      <p:cxnSp>
        <p:nvCxnSpPr>
          <p:cNvPr id="8" name="Tiesioji rodyklės jungtis 7">
            <a:extLst>
              <a:ext uri="{FF2B5EF4-FFF2-40B4-BE49-F238E27FC236}">
                <a16:creationId xmlns:a16="http://schemas.microsoft.com/office/drawing/2014/main" id="{CE030AAB-1DFB-4A74-93C3-5215714B3E59}"/>
              </a:ext>
            </a:extLst>
          </p:cNvPr>
          <p:cNvCxnSpPr>
            <a:cxnSpLocks/>
            <a:stCxn id="6" idx="3"/>
            <a:endCxn id="5" idx="1"/>
          </p:cNvCxnSpPr>
          <p:nvPr/>
        </p:nvCxnSpPr>
        <p:spPr>
          <a:xfrm>
            <a:off x="6158205" y="2141375"/>
            <a:ext cx="465597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376581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DBB1A5C-591F-49F7-8588-26E48A0B3128}"/>
              </a:ext>
            </a:extLst>
          </p:cNvPr>
          <p:cNvSpPr>
            <a:spLocks noGrp="1"/>
          </p:cNvSpPr>
          <p:nvPr>
            <p:ph type="title"/>
          </p:nvPr>
        </p:nvSpPr>
        <p:spPr>
          <a:xfrm>
            <a:off x="838200" y="0"/>
            <a:ext cx="10515600" cy="718747"/>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layout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108372D1-27FB-4673-A96A-9E445F2687AF}"/>
              </a:ext>
            </a:extLst>
          </p:cNvPr>
          <p:cNvPicPr>
            <a:picLocks noChangeAspect="1"/>
          </p:cNvPicPr>
          <p:nvPr/>
        </p:nvPicPr>
        <p:blipFill>
          <a:blip r:embed="rId2"/>
          <a:stretch>
            <a:fillRect/>
          </a:stretch>
        </p:blipFill>
        <p:spPr>
          <a:xfrm>
            <a:off x="1184598" y="718747"/>
            <a:ext cx="9822804" cy="6139253"/>
          </a:xfrm>
          <a:prstGeom prst="rect">
            <a:avLst/>
          </a:prstGeom>
        </p:spPr>
      </p:pic>
      <p:sp>
        <p:nvSpPr>
          <p:cNvPr id="5" name="Stačiakampis 4">
            <a:extLst>
              <a:ext uri="{FF2B5EF4-FFF2-40B4-BE49-F238E27FC236}">
                <a16:creationId xmlns:a16="http://schemas.microsoft.com/office/drawing/2014/main" id="{02205C06-6283-45AF-B488-861E930E44DC}"/>
              </a:ext>
            </a:extLst>
          </p:cNvPr>
          <p:cNvSpPr/>
          <p:nvPr/>
        </p:nvSpPr>
        <p:spPr>
          <a:xfrm>
            <a:off x="1184598" y="5505061"/>
            <a:ext cx="9862847" cy="1049694"/>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6" name="TextBox 5">
            <a:extLst>
              <a:ext uri="{FF2B5EF4-FFF2-40B4-BE49-F238E27FC236}">
                <a16:creationId xmlns:a16="http://schemas.microsoft.com/office/drawing/2014/main" id="{42901CFF-72F3-4647-97CC-DC59EECD3D30}"/>
              </a:ext>
            </a:extLst>
          </p:cNvPr>
          <p:cNvSpPr txBox="1"/>
          <p:nvPr/>
        </p:nvSpPr>
        <p:spPr>
          <a:xfrm>
            <a:off x="3317032" y="2818877"/>
            <a:ext cx="3447661" cy="64633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system status window contains the results of simulations, etc.</a:t>
            </a:r>
            <a:endParaRPr lang="lt-LT" dirty="0">
              <a:latin typeface="Times New Roman" panose="02020603050405020304" pitchFamily="18" charset="0"/>
              <a:cs typeface="Times New Roman" panose="02020603050405020304" pitchFamily="18" charset="0"/>
            </a:endParaRPr>
          </a:p>
        </p:txBody>
      </p:sp>
      <p:cxnSp>
        <p:nvCxnSpPr>
          <p:cNvPr id="8" name="Tiesioji rodyklės jungtis 7">
            <a:extLst>
              <a:ext uri="{FF2B5EF4-FFF2-40B4-BE49-F238E27FC236}">
                <a16:creationId xmlns:a16="http://schemas.microsoft.com/office/drawing/2014/main" id="{51853B94-B895-4BC1-9580-76CEBED0B4CB}"/>
              </a:ext>
            </a:extLst>
          </p:cNvPr>
          <p:cNvCxnSpPr>
            <a:cxnSpLocks/>
            <a:stCxn id="6" idx="2"/>
          </p:cNvCxnSpPr>
          <p:nvPr/>
        </p:nvCxnSpPr>
        <p:spPr>
          <a:xfrm>
            <a:off x="5040863" y="3465208"/>
            <a:ext cx="6998" cy="196520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467336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169E405-E076-4189-8806-EF17D9E3A37A}"/>
              </a:ext>
            </a:extLst>
          </p:cNvPr>
          <p:cNvSpPr>
            <a:spLocks noGrp="1"/>
          </p:cNvSpPr>
          <p:nvPr>
            <p:ph type="title"/>
          </p:nvPr>
        </p:nvSpPr>
        <p:spPr>
          <a:xfrm>
            <a:off x="838200" y="0"/>
            <a:ext cx="10515600" cy="718747"/>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Main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layout</a:t>
            </a:r>
            <a:endParaRPr lang="lt-LT" dirty="0"/>
          </a:p>
        </p:txBody>
      </p:sp>
      <p:pic>
        <p:nvPicPr>
          <p:cNvPr id="4" name="Paveikslėlis 3">
            <a:extLst>
              <a:ext uri="{FF2B5EF4-FFF2-40B4-BE49-F238E27FC236}">
                <a16:creationId xmlns:a16="http://schemas.microsoft.com/office/drawing/2014/main" id="{D35EB9BC-50D3-4524-A8C4-8741668039D9}"/>
              </a:ext>
            </a:extLst>
          </p:cNvPr>
          <p:cNvPicPr>
            <a:picLocks noChangeAspect="1"/>
          </p:cNvPicPr>
          <p:nvPr/>
        </p:nvPicPr>
        <p:blipFill>
          <a:blip r:embed="rId2"/>
          <a:stretch>
            <a:fillRect/>
          </a:stretch>
        </p:blipFill>
        <p:spPr>
          <a:xfrm>
            <a:off x="1184598" y="718747"/>
            <a:ext cx="9822804" cy="6139253"/>
          </a:xfrm>
          <a:prstGeom prst="rect">
            <a:avLst/>
          </a:prstGeom>
        </p:spPr>
      </p:pic>
      <p:sp>
        <p:nvSpPr>
          <p:cNvPr id="5" name="Stačiakampis 4">
            <a:extLst>
              <a:ext uri="{FF2B5EF4-FFF2-40B4-BE49-F238E27FC236}">
                <a16:creationId xmlns:a16="http://schemas.microsoft.com/office/drawing/2014/main" id="{426643FC-E725-4159-8FB4-23645D437765}"/>
              </a:ext>
            </a:extLst>
          </p:cNvPr>
          <p:cNvSpPr/>
          <p:nvPr/>
        </p:nvSpPr>
        <p:spPr>
          <a:xfrm>
            <a:off x="4166118" y="1110343"/>
            <a:ext cx="494523" cy="20060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6" name="TextBox 5">
            <a:extLst>
              <a:ext uri="{FF2B5EF4-FFF2-40B4-BE49-F238E27FC236}">
                <a16:creationId xmlns:a16="http://schemas.microsoft.com/office/drawing/2014/main" id="{42DF1CFA-538E-4612-BCFF-CBE355B39FC2}"/>
              </a:ext>
            </a:extLst>
          </p:cNvPr>
          <p:cNvSpPr txBox="1"/>
          <p:nvPr/>
        </p:nvSpPr>
        <p:spPr>
          <a:xfrm>
            <a:off x="3132752" y="2938273"/>
            <a:ext cx="256125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Simulation options</a:t>
            </a:r>
            <a:endParaRPr lang="lt-LT" dirty="0">
              <a:latin typeface="Times New Roman" panose="02020603050405020304" pitchFamily="18" charset="0"/>
              <a:cs typeface="Times New Roman" panose="02020603050405020304" pitchFamily="18" charset="0"/>
            </a:endParaRPr>
          </a:p>
        </p:txBody>
      </p:sp>
      <p:cxnSp>
        <p:nvCxnSpPr>
          <p:cNvPr id="8" name="Tiesioji rodyklės jungtis 7">
            <a:extLst>
              <a:ext uri="{FF2B5EF4-FFF2-40B4-BE49-F238E27FC236}">
                <a16:creationId xmlns:a16="http://schemas.microsoft.com/office/drawing/2014/main" id="{39CA54A7-B449-4E68-B7E8-AD3BA3DED7D6}"/>
              </a:ext>
            </a:extLst>
          </p:cNvPr>
          <p:cNvCxnSpPr/>
          <p:nvPr/>
        </p:nvCxnSpPr>
        <p:spPr>
          <a:xfrm flipV="1">
            <a:off x="4413379" y="1366935"/>
            <a:ext cx="0" cy="1548881"/>
          </a:xfrm>
          <a:prstGeom prst="straightConnector1">
            <a:avLst/>
          </a:prstGeom>
          <a:ln w="28575">
            <a:solidFill>
              <a:schemeClr val="tx1">
                <a:lumMod val="95000"/>
                <a:lumOff val="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54446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84C3504-E2D6-42D6-A359-E7F43C1864B3}"/>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BB0E48AD-451B-409E-B950-937829F111C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We choose</a:t>
            </a:r>
            <a:r>
              <a:rPr lang="lt-LT" dirty="0">
                <a:latin typeface="Times New Roman" panose="02020603050405020304" pitchFamily="18" charset="0"/>
                <a:cs typeface="Times New Roman" panose="02020603050405020304" pitchFamily="18" charset="0"/>
              </a:rPr>
              <a:t> PLACE -&gt; COMPONENT...</a:t>
            </a:r>
          </a:p>
          <a:p>
            <a:pPr algn="just"/>
            <a:r>
              <a:rPr lang="en-US" dirty="0">
                <a:latin typeface="Times New Roman" panose="02020603050405020304" pitchFamily="18" charset="0"/>
                <a:cs typeface="Times New Roman" panose="02020603050405020304" pitchFamily="18" charset="0"/>
              </a:rPr>
              <a:t>Or press</a:t>
            </a:r>
            <a:r>
              <a:rPr lang="lt-LT" dirty="0">
                <a:latin typeface="Times New Roman" panose="02020603050405020304" pitchFamily="18" charset="0"/>
                <a:cs typeface="Times New Roman" panose="02020603050405020304" pitchFamily="18" charset="0"/>
              </a:rPr>
              <a:t> CTR+W</a:t>
            </a:r>
          </a:p>
        </p:txBody>
      </p:sp>
      <p:pic>
        <p:nvPicPr>
          <p:cNvPr id="5" name="Paveikslėlis 4">
            <a:extLst>
              <a:ext uri="{FF2B5EF4-FFF2-40B4-BE49-F238E27FC236}">
                <a16:creationId xmlns:a16="http://schemas.microsoft.com/office/drawing/2014/main" id="{28D338D7-4065-4F47-8E53-B7B9FE9F2383}"/>
              </a:ext>
            </a:extLst>
          </p:cNvPr>
          <p:cNvPicPr>
            <a:picLocks noChangeAspect="1"/>
          </p:cNvPicPr>
          <p:nvPr/>
        </p:nvPicPr>
        <p:blipFill>
          <a:blip r:embed="rId2"/>
          <a:stretch>
            <a:fillRect/>
          </a:stretch>
        </p:blipFill>
        <p:spPr>
          <a:xfrm>
            <a:off x="7466142" y="1595535"/>
            <a:ext cx="3800475" cy="5029200"/>
          </a:xfrm>
          <a:prstGeom prst="rect">
            <a:avLst/>
          </a:prstGeom>
        </p:spPr>
      </p:pic>
    </p:spTree>
    <p:extLst>
      <p:ext uri="{BB962C8B-B14F-4D97-AF65-F5344CB8AC3E}">
        <p14:creationId xmlns:p14="http://schemas.microsoft.com/office/powerpoint/2010/main" val="4700818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A8B9074-BDA9-49F3-8B29-D9ABD10F1BD4}"/>
              </a:ext>
            </a:extLst>
          </p:cNvPr>
          <p:cNvSpPr>
            <a:spLocks noGrp="1"/>
          </p:cNvSpPr>
          <p:nvPr>
            <p:ph type="title"/>
          </p:nvPr>
        </p:nvSpPr>
        <p:spPr>
          <a:xfrm>
            <a:off x="838200" y="50833"/>
            <a:ext cx="10515600" cy="944071"/>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dirty="0"/>
          </a:p>
        </p:txBody>
      </p:sp>
      <p:pic>
        <p:nvPicPr>
          <p:cNvPr id="5" name="Paveikslėlis 4">
            <a:extLst>
              <a:ext uri="{FF2B5EF4-FFF2-40B4-BE49-F238E27FC236}">
                <a16:creationId xmlns:a16="http://schemas.microsoft.com/office/drawing/2014/main" id="{E876F065-1D5C-4621-BF5C-430B460A0C51}"/>
              </a:ext>
            </a:extLst>
          </p:cNvPr>
          <p:cNvPicPr>
            <a:picLocks noChangeAspect="1"/>
          </p:cNvPicPr>
          <p:nvPr/>
        </p:nvPicPr>
        <p:blipFill>
          <a:blip r:embed="rId2"/>
          <a:stretch>
            <a:fillRect/>
          </a:stretch>
        </p:blipFill>
        <p:spPr>
          <a:xfrm>
            <a:off x="2404722" y="994904"/>
            <a:ext cx="7382556" cy="5812263"/>
          </a:xfrm>
          <a:prstGeom prst="rect">
            <a:avLst/>
          </a:prstGeom>
        </p:spPr>
      </p:pic>
    </p:spTree>
    <p:extLst>
      <p:ext uri="{BB962C8B-B14F-4D97-AF65-F5344CB8AC3E}">
        <p14:creationId xmlns:p14="http://schemas.microsoft.com/office/powerpoint/2010/main" val="191480191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6089330-982C-435E-8643-3F55971A00E6}"/>
              </a:ext>
            </a:extLst>
          </p:cNvPr>
          <p:cNvSpPr>
            <a:spLocks noGrp="1"/>
          </p:cNvSpPr>
          <p:nvPr>
            <p:ph type="title"/>
          </p:nvPr>
        </p:nvSpPr>
        <p:spPr>
          <a:xfrm>
            <a:off x="838199" y="33888"/>
            <a:ext cx="10515600" cy="905665"/>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dirty="0"/>
          </a:p>
        </p:txBody>
      </p:sp>
      <p:pic>
        <p:nvPicPr>
          <p:cNvPr id="5" name="Paveikslėlis 4">
            <a:extLst>
              <a:ext uri="{FF2B5EF4-FFF2-40B4-BE49-F238E27FC236}">
                <a16:creationId xmlns:a16="http://schemas.microsoft.com/office/drawing/2014/main" id="{69B12953-C856-46B4-852B-71C04747E9C9}"/>
              </a:ext>
            </a:extLst>
          </p:cNvPr>
          <p:cNvPicPr>
            <a:picLocks noChangeAspect="1"/>
          </p:cNvPicPr>
          <p:nvPr/>
        </p:nvPicPr>
        <p:blipFill>
          <a:blip r:embed="rId2"/>
          <a:stretch>
            <a:fillRect/>
          </a:stretch>
        </p:blipFill>
        <p:spPr>
          <a:xfrm>
            <a:off x="127712" y="939553"/>
            <a:ext cx="7579179" cy="5918447"/>
          </a:xfrm>
          <a:prstGeom prst="rect">
            <a:avLst/>
          </a:prstGeom>
        </p:spPr>
      </p:pic>
      <p:sp>
        <p:nvSpPr>
          <p:cNvPr id="6" name="Stačiakampis 5">
            <a:extLst>
              <a:ext uri="{FF2B5EF4-FFF2-40B4-BE49-F238E27FC236}">
                <a16:creationId xmlns:a16="http://schemas.microsoft.com/office/drawing/2014/main" id="{E8C91070-0C6E-4E75-A921-5C4F36D1F3C4}"/>
              </a:ext>
            </a:extLst>
          </p:cNvPr>
          <p:cNvSpPr/>
          <p:nvPr/>
        </p:nvSpPr>
        <p:spPr>
          <a:xfrm>
            <a:off x="191278" y="1842796"/>
            <a:ext cx="2127379" cy="3783563"/>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7" name="TextBox 6">
            <a:extLst>
              <a:ext uri="{FF2B5EF4-FFF2-40B4-BE49-F238E27FC236}">
                <a16:creationId xmlns:a16="http://schemas.microsoft.com/office/drawing/2014/main" id="{1585778D-6639-4DC3-8E86-3029D3825BF0}"/>
              </a:ext>
            </a:extLst>
          </p:cNvPr>
          <p:cNvSpPr txBox="1"/>
          <p:nvPr/>
        </p:nvSpPr>
        <p:spPr>
          <a:xfrm>
            <a:off x="8752114" y="3549911"/>
            <a:ext cx="3533192" cy="369332"/>
          </a:xfrm>
          <a:prstGeom prst="rect">
            <a:avLst/>
          </a:prstGeom>
          <a:noFill/>
        </p:spPr>
        <p:txBody>
          <a:bodyPr wrap="square" rtlCol="0">
            <a:spAutoFit/>
          </a:bodyPr>
          <a:lstStyle/>
          <a:p>
            <a:pPr algn="just"/>
            <a:r>
              <a:rPr lang="lt-LT" dirty="0" err="1">
                <a:latin typeface="Times New Roman" panose="02020603050405020304" pitchFamily="18" charset="0"/>
                <a:cs typeface="Times New Roman" panose="02020603050405020304" pitchFamily="18" charset="0"/>
              </a:rPr>
              <a:t>Component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groups</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by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purpose</a:t>
            </a:r>
            <a:endParaRPr lang="lt-LT" dirty="0">
              <a:latin typeface="Times New Roman" panose="02020603050405020304" pitchFamily="18" charset="0"/>
              <a:cs typeface="Times New Roman" panose="02020603050405020304" pitchFamily="18" charset="0"/>
            </a:endParaRPr>
          </a:p>
        </p:txBody>
      </p:sp>
      <p:cxnSp>
        <p:nvCxnSpPr>
          <p:cNvPr id="9" name="Tiesioji rodyklės jungtis 8">
            <a:extLst>
              <a:ext uri="{FF2B5EF4-FFF2-40B4-BE49-F238E27FC236}">
                <a16:creationId xmlns:a16="http://schemas.microsoft.com/office/drawing/2014/main" id="{E4F09264-11CA-41A2-B53C-31F32031F78A}"/>
              </a:ext>
            </a:extLst>
          </p:cNvPr>
          <p:cNvCxnSpPr>
            <a:cxnSpLocks/>
            <a:stCxn id="7" idx="1"/>
          </p:cNvCxnSpPr>
          <p:nvPr/>
        </p:nvCxnSpPr>
        <p:spPr>
          <a:xfrm flipH="1">
            <a:off x="2382223" y="3734577"/>
            <a:ext cx="6369891" cy="3499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3314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832FE48-3F18-4F93-AEA9-10C1C8E5DF1B}"/>
              </a:ext>
            </a:extLst>
          </p:cNvPr>
          <p:cNvSpPr>
            <a:spLocks noGrp="1"/>
          </p:cNvSpPr>
          <p:nvPr>
            <p:ph type="title"/>
          </p:nvPr>
        </p:nvSpPr>
        <p:spPr>
          <a:xfrm>
            <a:off x="838200" y="0"/>
            <a:ext cx="10515600" cy="942993"/>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dirty="0"/>
          </a:p>
        </p:txBody>
      </p:sp>
      <p:pic>
        <p:nvPicPr>
          <p:cNvPr id="5" name="Paveikslėlis 4">
            <a:extLst>
              <a:ext uri="{FF2B5EF4-FFF2-40B4-BE49-F238E27FC236}">
                <a16:creationId xmlns:a16="http://schemas.microsoft.com/office/drawing/2014/main" id="{B1834A90-2B91-497D-8F9A-5AECBCF8B190}"/>
              </a:ext>
            </a:extLst>
          </p:cNvPr>
          <p:cNvPicPr>
            <a:picLocks noChangeAspect="1"/>
          </p:cNvPicPr>
          <p:nvPr/>
        </p:nvPicPr>
        <p:blipFill>
          <a:blip r:embed="rId2"/>
          <a:stretch>
            <a:fillRect/>
          </a:stretch>
        </p:blipFill>
        <p:spPr>
          <a:xfrm>
            <a:off x="135051" y="942993"/>
            <a:ext cx="7527180" cy="5915007"/>
          </a:xfrm>
          <a:prstGeom prst="rect">
            <a:avLst/>
          </a:prstGeom>
        </p:spPr>
      </p:pic>
      <p:sp>
        <p:nvSpPr>
          <p:cNvPr id="6" name="Stačiakampis 5">
            <a:extLst>
              <a:ext uri="{FF2B5EF4-FFF2-40B4-BE49-F238E27FC236}">
                <a16:creationId xmlns:a16="http://schemas.microsoft.com/office/drawing/2014/main" id="{12BA16D5-65D9-4245-9946-37708C76D2B8}"/>
              </a:ext>
            </a:extLst>
          </p:cNvPr>
          <p:cNvSpPr/>
          <p:nvPr/>
        </p:nvSpPr>
        <p:spPr>
          <a:xfrm>
            <a:off x="93306" y="2239347"/>
            <a:ext cx="2332653" cy="1931437"/>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7" name="TextBox 6">
            <a:extLst>
              <a:ext uri="{FF2B5EF4-FFF2-40B4-BE49-F238E27FC236}">
                <a16:creationId xmlns:a16="http://schemas.microsoft.com/office/drawing/2014/main" id="{8AD9028F-AE7B-4D0B-9D0F-DD7AE39B07A7}"/>
              </a:ext>
            </a:extLst>
          </p:cNvPr>
          <p:cNvSpPr txBox="1"/>
          <p:nvPr/>
        </p:nvSpPr>
        <p:spPr>
          <a:xfrm>
            <a:off x="9190654" y="3020399"/>
            <a:ext cx="1800493" cy="369332"/>
          </a:xfrm>
          <a:prstGeom prst="rect">
            <a:avLst/>
          </a:prstGeom>
          <a:noFill/>
        </p:spPr>
        <p:txBody>
          <a:bodyPr wrap="none" rtlCol="0">
            <a:spAutoFit/>
          </a:bodyPr>
          <a:lstStyle/>
          <a:p>
            <a:r>
              <a:rPr lang="lt-LT" dirty="0" err="1">
                <a:latin typeface="Times New Roman" panose="02020603050405020304" pitchFamily="18" charset="0"/>
                <a:cs typeface="Times New Roman" panose="02020603050405020304" pitchFamily="18" charset="0"/>
              </a:rPr>
              <a:t>List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of</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subgroups</a:t>
            </a:r>
            <a:endParaRPr lang="lt-LT" dirty="0">
              <a:latin typeface="Times New Roman" panose="02020603050405020304" pitchFamily="18" charset="0"/>
              <a:cs typeface="Times New Roman" panose="02020603050405020304" pitchFamily="18" charset="0"/>
            </a:endParaRPr>
          </a:p>
        </p:txBody>
      </p:sp>
      <p:cxnSp>
        <p:nvCxnSpPr>
          <p:cNvPr id="9" name="Tiesioji rodyklės jungtis 8">
            <a:extLst>
              <a:ext uri="{FF2B5EF4-FFF2-40B4-BE49-F238E27FC236}">
                <a16:creationId xmlns:a16="http://schemas.microsoft.com/office/drawing/2014/main" id="{15CF458E-3DD9-46AF-9556-F19B4818FB38}"/>
              </a:ext>
            </a:extLst>
          </p:cNvPr>
          <p:cNvCxnSpPr>
            <a:stCxn id="7" idx="1"/>
          </p:cNvCxnSpPr>
          <p:nvPr/>
        </p:nvCxnSpPr>
        <p:spPr>
          <a:xfrm flipH="1">
            <a:off x="2477278" y="3205065"/>
            <a:ext cx="6713376"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04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B071210-BE9A-4C8D-81A3-9E49B0536F47}"/>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Metal / carbon film 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55BD7966-79B5-4059-8F2C-DF140F466ECC}"/>
              </a:ext>
            </a:extLst>
          </p:cNvPr>
          <p:cNvSpPr>
            <a:spLocks noGrp="1"/>
          </p:cNvSpPr>
          <p:nvPr>
            <p:ph idx="1"/>
          </p:nvPr>
        </p:nvSpPr>
        <p:spPr/>
        <p:txBody>
          <a:bodyPr>
            <a:normAutofit lnSpcReduction="10000"/>
          </a:bodyPr>
          <a:lstStyle/>
          <a:p>
            <a:pPr algn="just"/>
            <a:r>
              <a:rPr lang="en-US" sz="3000" dirty="0">
                <a:latin typeface="Times New Roman" panose="02020603050405020304" pitchFamily="18" charset="0"/>
                <a:cs typeface="Times New Roman" panose="02020603050405020304" pitchFamily="18" charset="0"/>
              </a:rPr>
              <a:t>The composition of these resistors, as the name implies, consists of an impermeable core on which a layer of either carbon or metal particles is deposited in a very thin layer (like a film), which creates the resistance of the component</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 resistance rating is adjusted by controlling the thickness of the layer of particles (film) deposited on the surface</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Or along the component, making a cut in the film, thus reducing the amount of material and at the same time the resistance</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This type of resistor can be found up to a nominal value of 10000Mohm</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258480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E01045A-FD44-4751-8D89-39CC5F9C30A7}"/>
              </a:ext>
            </a:extLst>
          </p:cNvPr>
          <p:cNvSpPr>
            <a:spLocks noGrp="1"/>
          </p:cNvSpPr>
          <p:nvPr>
            <p:ph type="title"/>
          </p:nvPr>
        </p:nvSpPr>
        <p:spPr>
          <a:xfrm>
            <a:off x="838200" y="0"/>
            <a:ext cx="10515600" cy="841027"/>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dirty="0"/>
          </a:p>
        </p:txBody>
      </p:sp>
      <p:pic>
        <p:nvPicPr>
          <p:cNvPr id="5" name="Paveikslėlis 4">
            <a:extLst>
              <a:ext uri="{FF2B5EF4-FFF2-40B4-BE49-F238E27FC236}">
                <a16:creationId xmlns:a16="http://schemas.microsoft.com/office/drawing/2014/main" id="{023515DE-C553-4F14-87E0-AE7DE8972FF7}"/>
              </a:ext>
            </a:extLst>
          </p:cNvPr>
          <p:cNvPicPr>
            <a:picLocks noChangeAspect="1"/>
          </p:cNvPicPr>
          <p:nvPr/>
        </p:nvPicPr>
        <p:blipFill>
          <a:blip r:embed="rId2"/>
          <a:stretch>
            <a:fillRect/>
          </a:stretch>
        </p:blipFill>
        <p:spPr>
          <a:xfrm>
            <a:off x="105164" y="841027"/>
            <a:ext cx="7625248" cy="6016973"/>
          </a:xfrm>
          <a:prstGeom prst="rect">
            <a:avLst/>
          </a:prstGeom>
        </p:spPr>
      </p:pic>
      <p:sp>
        <p:nvSpPr>
          <p:cNvPr id="6" name="Stačiakampis 5">
            <a:extLst>
              <a:ext uri="{FF2B5EF4-FFF2-40B4-BE49-F238E27FC236}">
                <a16:creationId xmlns:a16="http://schemas.microsoft.com/office/drawing/2014/main" id="{15BD2803-784C-4007-90F2-8C685BBC6264}"/>
              </a:ext>
            </a:extLst>
          </p:cNvPr>
          <p:cNvSpPr/>
          <p:nvPr/>
        </p:nvSpPr>
        <p:spPr>
          <a:xfrm>
            <a:off x="2164702" y="1180322"/>
            <a:ext cx="2668555" cy="5393094"/>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
        <p:nvSpPr>
          <p:cNvPr id="7" name="TextBox 6">
            <a:extLst>
              <a:ext uri="{FF2B5EF4-FFF2-40B4-BE49-F238E27FC236}">
                <a16:creationId xmlns:a16="http://schemas.microsoft.com/office/drawing/2014/main" id="{0C3F4558-97D5-49BE-9E53-3E0B66C09A90}"/>
              </a:ext>
            </a:extLst>
          </p:cNvPr>
          <p:cNvSpPr txBox="1"/>
          <p:nvPr/>
        </p:nvSpPr>
        <p:spPr>
          <a:xfrm>
            <a:off x="9054000" y="3553703"/>
            <a:ext cx="2505814" cy="646331"/>
          </a:xfrm>
          <a:prstGeom prst="rect">
            <a:avLst/>
          </a:prstGeom>
          <a:noFill/>
        </p:spPr>
        <p:txBody>
          <a:bodyPr wrap="none" rtlCol="0">
            <a:spAutoFit/>
          </a:bodyPr>
          <a:lstStyle/>
          <a:p>
            <a:pPr algn="just"/>
            <a:r>
              <a:rPr lang="en-US" dirty="0">
                <a:latin typeface="Times New Roman" panose="02020603050405020304" pitchFamily="18" charset="0"/>
                <a:cs typeface="Times New Roman" panose="02020603050405020304" pitchFamily="18" charset="0"/>
              </a:rPr>
              <a:t>Specific components</a:t>
            </a:r>
          </a:p>
          <a:p>
            <a:pPr algn="just"/>
            <a:r>
              <a:rPr lang="en-US" dirty="0">
                <a:latin typeface="Times New Roman" panose="02020603050405020304" pitchFamily="18" charset="0"/>
                <a:cs typeface="Times New Roman" panose="02020603050405020304" pitchFamily="18" charset="0"/>
              </a:rPr>
              <a:t>which we need to choose</a:t>
            </a:r>
            <a:endParaRPr lang="lt-LT" dirty="0">
              <a:latin typeface="Times New Roman" panose="02020603050405020304" pitchFamily="18" charset="0"/>
              <a:cs typeface="Times New Roman" panose="02020603050405020304" pitchFamily="18" charset="0"/>
            </a:endParaRPr>
          </a:p>
        </p:txBody>
      </p:sp>
      <p:cxnSp>
        <p:nvCxnSpPr>
          <p:cNvPr id="11" name="Tiesioji rodyklės jungtis 10">
            <a:extLst>
              <a:ext uri="{FF2B5EF4-FFF2-40B4-BE49-F238E27FC236}">
                <a16:creationId xmlns:a16="http://schemas.microsoft.com/office/drawing/2014/main" id="{D3FC2AB6-8EF7-4539-8D6B-BC91C4A0EE66}"/>
              </a:ext>
            </a:extLst>
          </p:cNvPr>
          <p:cNvCxnSpPr>
            <a:stCxn id="7" idx="1"/>
          </p:cNvCxnSpPr>
          <p:nvPr/>
        </p:nvCxnSpPr>
        <p:spPr>
          <a:xfrm flipH="1">
            <a:off x="4879910" y="3876869"/>
            <a:ext cx="4174090" cy="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64407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A9695FB-6F02-4AD6-AA75-8A1827F8D878}"/>
              </a:ext>
            </a:extLst>
          </p:cNvPr>
          <p:cNvSpPr>
            <a:spLocks noGrp="1"/>
          </p:cNvSpPr>
          <p:nvPr>
            <p:ph type="title"/>
          </p:nvPr>
        </p:nvSpPr>
        <p:spPr>
          <a:xfrm>
            <a:off x="838200" y="365126"/>
            <a:ext cx="10515600" cy="1103358"/>
          </a:xfrm>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Component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Library</a:t>
            </a:r>
            <a:endParaRPr lang="lt-LT" dirty="0"/>
          </a:p>
        </p:txBody>
      </p:sp>
      <p:pic>
        <p:nvPicPr>
          <p:cNvPr id="5" name="Paveikslėlis 4">
            <a:extLst>
              <a:ext uri="{FF2B5EF4-FFF2-40B4-BE49-F238E27FC236}">
                <a16:creationId xmlns:a16="http://schemas.microsoft.com/office/drawing/2014/main" id="{57E104D0-16EF-455F-B51B-BC420FD7051E}"/>
              </a:ext>
            </a:extLst>
          </p:cNvPr>
          <p:cNvPicPr>
            <a:picLocks noChangeAspect="1"/>
          </p:cNvPicPr>
          <p:nvPr/>
        </p:nvPicPr>
        <p:blipFill>
          <a:blip r:embed="rId2"/>
          <a:stretch>
            <a:fillRect/>
          </a:stretch>
        </p:blipFill>
        <p:spPr>
          <a:xfrm>
            <a:off x="781924" y="1501141"/>
            <a:ext cx="5105692" cy="5317108"/>
          </a:xfrm>
          <a:prstGeom prst="rect">
            <a:avLst/>
          </a:prstGeom>
        </p:spPr>
      </p:pic>
      <p:sp>
        <p:nvSpPr>
          <p:cNvPr id="6" name="TextBox 5">
            <a:extLst>
              <a:ext uri="{FF2B5EF4-FFF2-40B4-BE49-F238E27FC236}">
                <a16:creationId xmlns:a16="http://schemas.microsoft.com/office/drawing/2014/main" id="{34D5BB6D-E2FA-417E-A4F5-82858AB5AA53}"/>
              </a:ext>
            </a:extLst>
          </p:cNvPr>
          <p:cNvSpPr txBox="1"/>
          <p:nvPr/>
        </p:nvSpPr>
        <p:spPr>
          <a:xfrm>
            <a:off x="5887616" y="1870788"/>
            <a:ext cx="6032241"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By double-clicking on the placed component, we can modify its parameters. In this case, since we have a DC power supply, the most important thing for us to change is its voltage.</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19090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A9EC803-0382-47E9-870E-CF9C2F32DD4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instruments</a:t>
            </a:r>
            <a:endParaRPr lang="lt-LT" dirty="0"/>
          </a:p>
        </p:txBody>
      </p:sp>
      <p:pic>
        <p:nvPicPr>
          <p:cNvPr id="5" name="Paveikslėlis 4">
            <a:extLst>
              <a:ext uri="{FF2B5EF4-FFF2-40B4-BE49-F238E27FC236}">
                <a16:creationId xmlns:a16="http://schemas.microsoft.com/office/drawing/2014/main" id="{FBD1748F-B618-4456-B7A7-972489E0D481}"/>
              </a:ext>
            </a:extLst>
          </p:cNvPr>
          <p:cNvPicPr>
            <a:picLocks noChangeAspect="1"/>
          </p:cNvPicPr>
          <p:nvPr/>
        </p:nvPicPr>
        <p:blipFill>
          <a:blip r:embed="rId2"/>
          <a:stretch>
            <a:fillRect/>
          </a:stretch>
        </p:blipFill>
        <p:spPr>
          <a:xfrm>
            <a:off x="131989" y="2023576"/>
            <a:ext cx="6115050" cy="4686300"/>
          </a:xfrm>
          <a:prstGeom prst="rect">
            <a:avLst/>
          </a:prstGeom>
        </p:spPr>
      </p:pic>
      <p:sp>
        <p:nvSpPr>
          <p:cNvPr id="6" name="Stačiakampis 5">
            <a:extLst>
              <a:ext uri="{FF2B5EF4-FFF2-40B4-BE49-F238E27FC236}">
                <a16:creationId xmlns:a16="http://schemas.microsoft.com/office/drawing/2014/main" id="{A189E760-8712-4CF0-A19D-3ECE05C7A989}"/>
              </a:ext>
            </a:extLst>
          </p:cNvPr>
          <p:cNvSpPr/>
          <p:nvPr/>
        </p:nvSpPr>
        <p:spPr>
          <a:xfrm>
            <a:off x="5924939" y="2346649"/>
            <a:ext cx="363894" cy="209939"/>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cxnSp>
        <p:nvCxnSpPr>
          <p:cNvPr id="8" name="Tiesioji rodyklės jungtis 7">
            <a:extLst>
              <a:ext uri="{FF2B5EF4-FFF2-40B4-BE49-F238E27FC236}">
                <a16:creationId xmlns:a16="http://schemas.microsoft.com/office/drawing/2014/main" id="{958444F0-25F5-4FBC-81D3-EA84992213C0}"/>
              </a:ext>
            </a:extLst>
          </p:cNvPr>
          <p:cNvCxnSpPr/>
          <p:nvPr/>
        </p:nvCxnSpPr>
        <p:spPr>
          <a:xfrm flipV="1">
            <a:off x="1880118" y="2556588"/>
            <a:ext cx="4044821" cy="27292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B9A4BFC1-36EB-49F6-B8F6-CAF3B7EF954A}"/>
              </a:ext>
            </a:extLst>
          </p:cNvPr>
          <p:cNvSpPr txBox="1"/>
          <p:nvPr/>
        </p:nvSpPr>
        <p:spPr>
          <a:xfrm>
            <a:off x="6419461" y="2023576"/>
            <a:ext cx="5010539" cy="1200329"/>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To measure the basic parameters of the circuit, we choose the Multimeter measuring device. Which we can use to measure voltage, current and resistance, both AC and DC.</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66624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0C8520E-0543-419F-99BB-E83B7D78147A}"/>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instruments</a:t>
            </a:r>
            <a:endParaRPr lang="lt-LT" dirty="0"/>
          </a:p>
        </p:txBody>
      </p:sp>
      <p:sp>
        <p:nvSpPr>
          <p:cNvPr id="3" name="Turinio vietos rezervavimo ženklas 2">
            <a:extLst>
              <a:ext uri="{FF2B5EF4-FFF2-40B4-BE49-F238E27FC236}">
                <a16:creationId xmlns:a16="http://schemas.microsoft.com/office/drawing/2014/main" id="{6AE72510-F017-4E58-921C-2AA081A3A525}"/>
              </a:ext>
            </a:extLst>
          </p:cNvPr>
          <p:cNvSpPr>
            <a:spLocks noGrp="1"/>
          </p:cNvSpPr>
          <p:nvPr>
            <p:ph idx="1"/>
          </p:nvPr>
        </p:nvSpPr>
        <p:spPr>
          <a:xfrm>
            <a:off x="7431832" y="1825625"/>
            <a:ext cx="3921967" cy="4351338"/>
          </a:xfrm>
        </p:spPr>
        <p:txBody>
          <a:bodyPr/>
          <a:lstStyle/>
          <a:p>
            <a:r>
              <a:rPr lang="en-US" dirty="0">
                <a:latin typeface="Times New Roman" panose="02020603050405020304" pitchFamily="18" charset="0"/>
                <a:cs typeface="Times New Roman" panose="02020603050405020304" pitchFamily="18" charset="0"/>
              </a:rPr>
              <a:t>The voltmeter is connected to the circuit in parallel.</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E5B9E779-E9EA-40C5-8FF5-52B6F612628F}"/>
              </a:ext>
            </a:extLst>
          </p:cNvPr>
          <p:cNvPicPr>
            <a:picLocks noChangeAspect="1"/>
          </p:cNvPicPr>
          <p:nvPr/>
        </p:nvPicPr>
        <p:blipFill>
          <a:blip r:embed="rId2"/>
          <a:stretch>
            <a:fillRect/>
          </a:stretch>
        </p:blipFill>
        <p:spPr>
          <a:xfrm>
            <a:off x="487621" y="1613709"/>
            <a:ext cx="6467475" cy="5076825"/>
          </a:xfrm>
          <a:prstGeom prst="rect">
            <a:avLst/>
          </a:prstGeom>
        </p:spPr>
      </p:pic>
    </p:spTree>
    <p:extLst>
      <p:ext uri="{BB962C8B-B14F-4D97-AF65-F5344CB8AC3E}">
        <p14:creationId xmlns:p14="http://schemas.microsoft.com/office/powerpoint/2010/main" val="211783641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E658D9F-697B-4E59-9CE5-2B1D61512397}"/>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Measuring</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instruments</a:t>
            </a:r>
            <a:endParaRPr lang="lt-LT" dirty="0"/>
          </a:p>
        </p:txBody>
      </p:sp>
      <p:sp>
        <p:nvSpPr>
          <p:cNvPr id="3" name="Turinio vietos rezervavimo ženklas 2">
            <a:extLst>
              <a:ext uri="{FF2B5EF4-FFF2-40B4-BE49-F238E27FC236}">
                <a16:creationId xmlns:a16="http://schemas.microsoft.com/office/drawing/2014/main" id="{06B486A3-A489-4507-9BEA-9FA22A56F100}"/>
              </a:ext>
            </a:extLst>
          </p:cNvPr>
          <p:cNvSpPr>
            <a:spLocks noGrp="1"/>
          </p:cNvSpPr>
          <p:nvPr>
            <p:ph idx="1"/>
          </p:nvPr>
        </p:nvSpPr>
        <p:spPr>
          <a:xfrm>
            <a:off x="6684606" y="1825625"/>
            <a:ext cx="4669194" cy="4351338"/>
          </a:xfrm>
        </p:spPr>
        <p:txBody>
          <a:bodyPr/>
          <a:lstStyle/>
          <a:p>
            <a:pPr algn="just"/>
            <a:r>
              <a:rPr lang="en-US" dirty="0">
                <a:latin typeface="Times New Roman" panose="02020603050405020304" pitchFamily="18" charset="0"/>
                <a:cs typeface="Times New Roman" panose="02020603050405020304" pitchFamily="18" charset="0"/>
              </a:rPr>
              <a:t>The ammeter is connected to the circuit in series.</a:t>
            </a:r>
            <a:endParaRPr lang="lt-LT" dirty="0">
              <a:latin typeface="Times New Roman" panose="02020603050405020304" pitchFamily="18" charset="0"/>
              <a:cs typeface="Times New Roman" panose="02020603050405020304" pitchFamily="18" charset="0"/>
            </a:endParaRPr>
          </a:p>
        </p:txBody>
      </p:sp>
      <p:pic>
        <p:nvPicPr>
          <p:cNvPr id="7" name="Paveikslėlis 6">
            <a:extLst>
              <a:ext uri="{FF2B5EF4-FFF2-40B4-BE49-F238E27FC236}">
                <a16:creationId xmlns:a16="http://schemas.microsoft.com/office/drawing/2014/main" id="{FAD279B2-616E-4928-819A-9C7F8B6816BF}"/>
              </a:ext>
            </a:extLst>
          </p:cNvPr>
          <p:cNvPicPr>
            <a:picLocks noChangeAspect="1"/>
          </p:cNvPicPr>
          <p:nvPr/>
        </p:nvPicPr>
        <p:blipFill>
          <a:blip r:embed="rId2"/>
          <a:stretch>
            <a:fillRect/>
          </a:stretch>
        </p:blipFill>
        <p:spPr>
          <a:xfrm>
            <a:off x="207606" y="1608753"/>
            <a:ext cx="6477000" cy="5105400"/>
          </a:xfrm>
          <a:prstGeom prst="rect">
            <a:avLst/>
          </a:prstGeom>
        </p:spPr>
      </p:pic>
    </p:spTree>
    <p:extLst>
      <p:ext uri="{BB962C8B-B14F-4D97-AF65-F5344CB8AC3E}">
        <p14:creationId xmlns:p14="http://schemas.microsoft.com/office/powerpoint/2010/main" val="22817062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B2B5BE5-1256-46D2-A044-DA9AFFFE33E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EA30CC24-5FF6-4183-AFD4-AB794F0CB8D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Let's assemble the simplest circuit with a resistor and a red LED. We first compile the components from the library in the main window.</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C59C1647-085F-4865-B8A7-471F207E1D46}"/>
              </a:ext>
            </a:extLst>
          </p:cNvPr>
          <p:cNvPicPr>
            <a:picLocks noChangeAspect="1"/>
          </p:cNvPicPr>
          <p:nvPr/>
        </p:nvPicPr>
        <p:blipFill rotWithShape="1">
          <a:blip r:embed="rId2"/>
          <a:srcRect l="21535" t="22871" r="18891" b="13266"/>
          <a:stretch/>
        </p:blipFill>
        <p:spPr>
          <a:xfrm>
            <a:off x="3107871" y="3148319"/>
            <a:ext cx="5976258" cy="3513739"/>
          </a:xfrm>
          <a:prstGeom prst="roundRect">
            <a:avLst/>
          </a:prstGeom>
        </p:spPr>
      </p:pic>
    </p:spTree>
    <p:extLst>
      <p:ext uri="{BB962C8B-B14F-4D97-AF65-F5344CB8AC3E}">
        <p14:creationId xmlns:p14="http://schemas.microsoft.com/office/powerpoint/2010/main" val="168808645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4F17A02-2819-4395-9419-6F09C12FF56E}"/>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56C236E2-6B8B-415B-8A9F-A9D4DAA6F27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Because the value of the resistor depends on the supply voltage and the voltage required for the LED. We choose that our supply voltage will be 5V. And we change it in the program by double-clicking on the component.</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E9392CD-2450-4938-8F00-BE0B8583F2E6}"/>
              </a:ext>
            </a:extLst>
          </p:cNvPr>
          <p:cNvPicPr>
            <a:picLocks noChangeAspect="1"/>
          </p:cNvPicPr>
          <p:nvPr/>
        </p:nvPicPr>
        <p:blipFill>
          <a:blip r:embed="rId2"/>
          <a:stretch>
            <a:fillRect/>
          </a:stretch>
        </p:blipFill>
        <p:spPr>
          <a:xfrm>
            <a:off x="2676383" y="3708919"/>
            <a:ext cx="6839234" cy="2009775"/>
          </a:xfrm>
          <a:prstGeom prst="rect">
            <a:avLst/>
          </a:prstGeom>
        </p:spPr>
      </p:pic>
      <p:sp>
        <p:nvSpPr>
          <p:cNvPr id="6" name="Stačiakampis 5">
            <a:extLst>
              <a:ext uri="{FF2B5EF4-FFF2-40B4-BE49-F238E27FC236}">
                <a16:creationId xmlns:a16="http://schemas.microsoft.com/office/drawing/2014/main" id="{2E3FE8E0-D108-47B1-9FE1-5FE66D0E19E9}"/>
              </a:ext>
            </a:extLst>
          </p:cNvPr>
          <p:cNvSpPr/>
          <p:nvPr/>
        </p:nvSpPr>
        <p:spPr>
          <a:xfrm>
            <a:off x="2929812" y="4595327"/>
            <a:ext cx="5570376" cy="43853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Tree>
    <p:extLst>
      <p:ext uri="{BB962C8B-B14F-4D97-AF65-F5344CB8AC3E}">
        <p14:creationId xmlns:p14="http://schemas.microsoft.com/office/powerpoint/2010/main" val="330599832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42BA1CD-B2B5-4F47-AE2B-0F2AB9052701}"/>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564D7AA-0F7A-48CA-9A05-BC2A5A3C71F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What voltage is required for the LED we can see when we select it from the component library.</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90E64EAE-9995-49EE-A261-448533F53C3F}"/>
              </a:ext>
            </a:extLst>
          </p:cNvPr>
          <p:cNvPicPr>
            <a:picLocks noChangeAspect="1"/>
          </p:cNvPicPr>
          <p:nvPr/>
        </p:nvPicPr>
        <p:blipFill>
          <a:blip r:embed="rId2"/>
          <a:stretch>
            <a:fillRect/>
          </a:stretch>
        </p:blipFill>
        <p:spPr>
          <a:xfrm>
            <a:off x="4390636" y="2874753"/>
            <a:ext cx="3410727" cy="3793816"/>
          </a:xfrm>
          <a:prstGeom prst="rect">
            <a:avLst/>
          </a:prstGeom>
        </p:spPr>
      </p:pic>
      <p:sp>
        <p:nvSpPr>
          <p:cNvPr id="6" name="Stačiakampis 5">
            <a:extLst>
              <a:ext uri="{FF2B5EF4-FFF2-40B4-BE49-F238E27FC236}">
                <a16:creationId xmlns:a16="http://schemas.microsoft.com/office/drawing/2014/main" id="{FC10D684-E41C-4638-BE99-FA2095D1BC23}"/>
              </a:ext>
            </a:extLst>
          </p:cNvPr>
          <p:cNvSpPr/>
          <p:nvPr/>
        </p:nvSpPr>
        <p:spPr>
          <a:xfrm>
            <a:off x="4282751" y="5397759"/>
            <a:ext cx="3587620" cy="1184988"/>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t-LT"/>
          </a:p>
        </p:txBody>
      </p:sp>
    </p:spTree>
    <p:extLst>
      <p:ext uri="{BB962C8B-B14F-4D97-AF65-F5344CB8AC3E}">
        <p14:creationId xmlns:p14="http://schemas.microsoft.com/office/powerpoint/2010/main" val="352122254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3FCB96A-A4B9-41A1-B383-4F93EF9DB0F3}"/>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BF072E2-6DF1-426D-BB26-743E14ABEBA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Once we know these values according to the law of ohm, we can calculate what value the resistor will be used.</a:t>
            </a:r>
            <a:r>
              <a:rPr lang="lt-LT"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5 – 1.83 = 3.17V.</a:t>
            </a:r>
          </a:p>
          <a:p>
            <a:pPr algn="just"/>
            <a:r>
              <a:rPr lang="en-US" dirty="0">
                <a:latin typeface="Times New Roman" panose="02020603050405020304" pitchFamily="18" charset="0"/>
                <a:cs typeface="Times New Roman" panose="02020603050405020304" pitchFamily="18" charset="0"/>
              </a:rPr>
              <a:t>R = V / I; R = 3.17V / 0.005A = 634 ohms.</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583491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675B182-A271-4B65-B0A2-0277674B29AC}"/>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2E6EF1A-8BA3-4E97-BC64-0D381922987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Then by double-clicking on the resistor in the </a:t>
            </a:r>
            <a:r>
              <a:rPr lang="en-US" dirty="0" err="1">
                <a:latin typeface="Times New Roman" panose="02020603050405020304" pitchFamily="18" charset="0"/>
                <a:cs typeface="Times New Roman" panose="02020603050405020304" pitchFamily="18" charset="0"/>
              </a:rPr>
              <a:t>multisim</a:t>
            </a:r>
            <a:r>
              <a:rPr lang="en-US" dirty="0">
                <a:latin typeface="Times New Roman" panose="02020603050405020304" pitchFamily="18" charset="0"/>
                <a:cs typeface="Times New Roman" panose="02020603050405020304" pitchFamily="18" charset="0"/>
              </a:rPr>
              <a:t> program, we can change its value to the required one.</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9C1456A9-7FA8-4805-8AFC-FD4D48DDBAC7}"/>
              </a:ext>
            </a:extLst>
          </p:cNvPr>
          <p:cNvPicPr>
            <a:picLocks noChangeAspect="1"/>
          </p:cNvPicPr>
          <p:nvPr/>
        </p:nvPicPr>
        <p:blipFill>
          <a:blip r:embed="rId2"/>
          <a:stretch>
            <a:fillRect/>
          </a:stretch>
        </p:blipFill>
        <p:spPr>
          <a:xfrm>
            <a:off x="2711772" y="3429000"/>
            <a:ext cx="6768456" cy="2057497"/>
          </a:xfrm>
          <a:prstGeom prst="rect">
            <a:avLst/>
          </a:prstGeom>
        </p:spPr>
      </p:pic>
    </p:spTree>
    <p:extLst>
      <p:ext uri="{BB962C8B-B14F-4D97-AF65-F5344CB8AC3E}">
        <p14:creationId xmlns:p14="http://schemas.microsoft.com/office/powerpoint/2010/main" val="837825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F0B2547-933B-4951-BD3A-D301CB85D5C8}"/>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Metal / carbon film resistors</a:t>
            </a:r>
            <a:endParaRPr lang="lt-LT" sz="4500" dirty="0"/>
          </a:p>
        </p:txBody>
      </p:sp>
      <p:pic>
        <p:nvPicPr>
          <p:cNvPr id="5" name="Paveikslėlis 4">
            <a:extLst>
              <a:ext uri="{FF2B5EF4-FFF2-40B4-BE49-F238E27FC236}">
                <a16:creationId xmlns:a16="http://schemas.microsoft.com/office/drawing/2014/main" id="{2E285467-028C-49A6-BD1A-9069DE063412}"/>
              </a:ext>
            </a:extLst>
          </p:cNvPr>
          <p:cNvPicPr>
            <a:picLocks noChangeAspect="1"/>
          </p:cNvPicPr>
          <p:nvPr/>
        </p:nvPicPr>
        <p:blipFill rotWithShape="1">
          <a:blip r:embed="rId2"/>
          <a:srcRect l="5956" t="24477" r="1531" b="3267"/>
          <a:stretch/>
        </p:blipFill>
        <p:spPr>
          <a:xfrm>
            <a:off x="5388401" y="4993593"/>
            <a:ext cx="4643590" cy="1628193"/>
          </a:xfrm>
          <a:prstGeom prst="roundRect">
            <a:avLst/>
          </a:prstGeom>
        </p:spPr>
      </p:pic>
      <p:pic>
        <p:nvPicPr>
          <p:cNvPr id="7" name="Paveikslėlis 6">
            <a:extLst>
              <a:ext uri="{FF2B5EF4-FFF2-40B4-BE49-F238E27FC236}">
                <a16:creationId xmlns:a16="http://schemas.microsoft.com/office/drawing/2014/main" id="{31B48060-DD1D-4C6F-8758-7347EF8A2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56458"/>
            <a:ext cx="4834728" cy="1872358"/>
          </a:xfrm>
          <a:prstGeom prst="roundRect">
            <a:avLst/>
          </a:prstGeom>
        </p:spPr>
      </p:pic>
      <p:pic>
        <p:nvPicPr>
          <p:cNvPr id="9" name="Paveikslėlis 8" descr="Paveikslėlis, kuriame yra dūdelė, vamzdis&#10;&#10;Automatiškai sugeneruotas aprašymas">
            <a:extLst>
              <a:ext uri="{FF2B5EF4-FFF2-40B4-BE49-F238E27FC236}">
                <a16:creationId xmlns:a16="http://schemas.microsoft.com/office/drawing/2014/main" id="{5C61B8F6-F96C-4A9D-B984-4ECD062A9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991" y="4429091"/>
            <a:ext cx="2857500" cy="2143125"/>
          </a:xfrm>
          <a:prstGeom prst="roundRect">
            <a:avLst/>
          </a:prstGeom>
        </p:spPr>
      </p:pic>
      <p:pic>
        <p:nvPicPr>
          <p:cNvPr id="11" name="Paveikslėlis 10">
            <a:extLst>
              <a:ext uri="{FF2B5EF4-FFF2-40B4-BE49-F238E27FC236}">
                <a16:creationId xmlns:a16="http://schemas.microsoft.com/office/drawing/2014/main" id="{89463BFC-5ABC-4FA9-9948-CF9823B7A1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59" t="17586" r="6147" b="7241"/>
          <a:stretch/>
        </p:blipFill>
        <p:spPr>
          <a:xfrm>
            <a:off x="6792685" y="1756458"/>
            <a:ext cx="4369835" cy="2083344"/>
          </a:xfrm>
          <a:prstGeom prst="roundRect">
            <a:avLst/>
          </a:prstGeom>
        </p:spPr>
      </p:pic>
    </p:spTree>
    <p:extLst>
      <p:ext uri="{BB962C8B-B14F-4D97-AF65-F5344CB8AC3E}">
        <p14:creationId xmlns:p14="http://schemas.microsoft.com/office/powerpoint/2010/main" val="674999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3C296FB-B3FF-4283-B7B2-16BD2107B56B}"/>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Scheme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assembly</a:t>
            </a:r>
            <a:endParaRPr lang="lt-LT" dirty="0"/>
          </a:p>
        </p:txBody>
      </p:sp>
      <p:sp>
        <p:nvSpPr>
          <p:cNvPr id="3" name="Turinio vietos rezervavimo ženklas 2">
            <a:extLst>
              <a:ext uri="{FF2B5EF4-FFF2-40B4-BE49-F238E27FC236}">
                <a16:creationId xmlns:a16="http://schemas.microsoft.com/office/drawing/2014/main" id="{D66B44E2-7E98-4A1D-A671-6C807A2F049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After all the changes, we finally have a schematic with the required components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To connect them, click on the component contact and then click on where we want to connect it</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positive contact of the power supply is the one with the longer line</a:t>
            </a:r>
            <a:r>
              <a:rPr lang="lt-LT"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D817BC5B-C790-4B36-A8F9-AE42ACCCCD81}"/>
              </a:ext>
            </a:extLst>
          </p:cNvPr>
          <p:cNvPicPr>
            <a:picLocks noChangeAspect="1"/>
          </p:cNvPicPr>
          <p:nvPr/>
        </p:nvPicPr>
        <p:blipFill>
          <a:blip r:embed="rId2"/>
          <a:stretch>
            <a:fillRect/>
          </a:stretch>
        </p:blipFill>
        <p:spPr>
          <a:xfrm>
            <a:off x="3729037" y="4332806"/>
            <a:ext cx="4733925" cy="2409825"/>
          </a:xfrm>
          <a:prstGeom prst="rect">
            <a:avLst/>
          </a:prstGeom>
        </p:spPr>
      </p:pic>
    </p:spTree>
    <p:extLst>
      <p:ext uri="{BB962C8B-B14F-4D97-AF65-F5344CB8AC3E}">
        <p14:creationId xmlns:p14="http://schemas.microsoft.com/office/powerpoint/2010/main" val="46687629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B08B465-39A9-4B79-8F09-EE09D2BA990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Measurements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0D66A95E-CAD4-43AC-AC9F-A42E763F339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Voltage drop on the resistor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Voltage drop on the LED</a:t>
            </a:r>
            <a:r>
              <a:rPr lang="lt-LT" dirty="0">
                <a:latin typeface="Times New Roman" panose="02020603050405020304" pitchFamily="18" charset="0"/>
                <a:cs typeface="Times New Roman" panose="02020603050405020304" pitchFamily="18" charset="0"/>
              </a:rPr>
              <a:t>.</a:t>
            </a:r>
          </a:p>
          <a:p>
            <a:pPr algn="just"/>
            <a:r>
              <a:rPr lang="lt-LT" dirty="0">
                <a:latin typeface="Times New Roman" panose="02020603050405020304" pitchFamily="18" charset="0"/>
                <a:cs typeface="Times New Roman" panose="02020603050405020304" pitchFamily="18" charset="0"/>
              </a:rPr>
              <a:t>Power </a:t>
            </a:r>
            <a:r>
              <a:rPr lang="lt-LT" dirty="0" err="1">
                <a:latin typeface="Times New Roman" panose="02020603050405020304" pitchFamily="18" charset="0"/>
                <a:cs typeface="Times New Roman" panose="02020603050405020304" pitchFamily="18" charset="0"/>
              </a:rPr>
              <a:t>supply</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voltage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check</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Resistor</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resistance</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measurement</a:t>
            </a:r>
            <a:r>
              <a:rPr lang="lt-LT" dirty="0">
                <a:latin typeface="Times New Roman" panose="02020603050405020304" pitchFamily="18" charset="0"/>
                <a:cs typeface="Times New Roman" panose="02020603050405020304" pitchFamily="18" charset="0"/>
              </a:rPr>
              <a:t>.</a:t>
            </a:r>
          </a:p>
          <a:p>
            <a:pPr algn="just"/>
            <a:r>
              <a:rPr lang="lt-LT" dirty="0" err="1">
                <a:latin typeface="Times New Roman" panose="02020603050405020304" pitchFamily="18" charset="0"/>
                <a:cs typeface="Times New Roman" panose="02020603050405020304" pitchFamily="18" charset="0"/>
              </a:rPr>
              <a:t>Circuit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current</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consumption</a:t>
            </a:r>
            <a:r>
              <a:rPr lang="lt-LT" dirty="0">
                <a:latin typeface="Times New Roman" panose="02020603050405020304" pitchFamily="18" charset="0"/>
                <a:cs typeface="Times New Roman" panose="02020603050405020304" pitchFamily="18" charset="0"/>
              </a:rPr>
              <a:t> </a:t>
            </a:r>
            <a:r>
              <a:rPr lang="lt-LT" dirty="0" err="1">
                <a:latin typeface="Times New Roman" panose="02020603050405020304" pitchFamily="18" charset="0"/>
                <a:cs typeface="Times New Roman" panose="02020603050405020304" pitchFamily="18" charset="0"/>
              </a:rPr>
              <a:t>measurement</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0222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7F51A2F-B358-4379-BA24-B95CBB428259}"/>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Voltage drop on the resistor</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aveikslėlis 6">
            <a:extLst>
              <a:ext uri="{FF2B5EF4-FFF2-40B4-BE49-F238E27FC236}">
                <a16:creationId xmlns:a16="http://schemas.microsoft.com/office/drawing/2014/main" id="{F671176B-97B9-482D-AD4B-4DB85EB0383D}"/>
              </a:ext>
            </a:extLst>
          </p:cNvPr>
          <p:cNvPicPr>
            <a:picLocks noChangeAspect="1"/>
          </p:cNvPicPr>
          <p:nvPr/>
        </p:nvPicPr>
        <p:blipFill>
          <a:blip r:embed="rId2"/>
          <a:stretch>
            <a:fillRect/>
          </a:stretch>
        </p:blipFill>
        <p:spPr>
          <a:xfrm>
            <a:off x="2540988" y="1429440"/>
            <a:ext cx="7110024" cy="5347112"/>
          </a:xfrm>
          <a:prstGeom prst="roundRect">
            <a:avLst/>
          </a:prstGeom>
        </p:spPr>
      </p:pic>
    </p:spTree>
    <p:extLst>
      <p:ext uri="{BB962C8B-B14F-4D97-AF65-F5344CB8AC3E}">
        <p14:creationId xmlns:p14="http://schemas.microsoft.com/office/powerpoint/2010/main" val="26929202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3B19B07-1EA6-47E5-AC4D-B627E1D75148}"/>
              </a:ext>
            </a:extLst>
          </p:cNvPr>
          <p:cNvSpPr>
            <a:spLocks noGrp="1"/>
          </p:cNvSpPr>
          <p:nvPr>
            <p:ph type="title"/>
          </p:nvPr>
        </p:nvSpPr>
        <p:spPr/>
        <p:txBody>
          <a:bodyPr/>
          <a:lstStyle/>
          <a:p>
            <a:pPr algn="ct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Voltage drop on the LED</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5CC9EBFD-F26E-43EE-B21D-A6422B0B65A8}"/>
              </a:ext>
            </a:extLst>
          </p:cNvPr>
          <p:cNvPicPr>
            <a:picLocks noChangeAspect="1"/>
          </p:cNvPicPr>
          <p:nvPr/>
        </p:nvPicPr>
        <p:blipFill>
          <a:blip r:embed="rId2"/>
          <a:stretch>
            <a:fillRect/>
          </a:stretch>
        </p:blipFill>
        <p:spPr>
          <a:xfrm>
            <a:off x="1922981" y="1623086"/>
            <a:ext cx="8346038" cy="5005245"/>
          </a:xfrm>
          <a:prstGeom prst="roundRect">
            <a:avLst/>
          </a:prstGeom>
        </p:spPr>
      </p:pic>
    </p:spTree>
    <p:extLst>
      <p:ext uri="{BB962C8B-B14F-4D97-AF65-F5344CB8AC3E}">
        <p14:creationId xmlns:p14="http://schemas.microsoft.com/office/powerpoint/2010/main" val="39131587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7CAD193-6F44-4D8B-9CED-CF9512856E60}"/>
              </a:ext>
            </a:extLst>
          </p:cNvPr>
          <p:cNvSpPr>
            <a:spLocks noGrp="1"/>
          </p:cNvSpPr>
          <p:nvPr>
            <p:ph type="title"/>
          </p:nvPr>
        </p:nvSpPr>
        <p:spPr/>
        <p:txBody>
          <a:bodyPr/>
          <a:lstStyle/>
          <a:p>
            <a:pPr algn="ct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Power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supply</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voltage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check</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0773298D-43FF-45A9-9B2F-5CFF4F34D6B2}"/>
              </a:ext>
            </a:extLst>
          </p:cNvPr>
          <p:cNvPicPr>
            <a:picLocks noChangeAspect="1"/>
          </p:cNvPicPr>
          <p:nvPr/>
        </p:nvPicPr>
        <p:blipFill rotWithShape="1">
          <a:blip r:embed="rId2"/>
          <a:srcRect l="8937" t="7435"/>
          <a:stretch/>
        </p:blipFill>
        <p:spPr>
          <a:xfrm>
            <a:off x="2242457" y="1436088"/>
            <a:ext cx="7707085" cy="5421912"/>
          </a:xfrm>
          <a:prstGeom prst="roundRect">
            <a:avLst/>
          </a:prstGeom>
        </p:spPr>
      </p:pic>
    </p:spTree>
    <p:extLst>
      <p:ext uri="{BB962C8B-B14F-4D97-AF65-F5344CB8AC3E}">
        <p14:creationId xmlns:p14="http://schemas.microsoft.com/office/powerpoint/2010/main" val="361019383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F4CDD04-12CD-4177-BE20-1E555EBF76A8}"/>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resistance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measurement</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AB3389A5-7A2D-4A56-9C0B-2AA4C2EDDAD2}"/>
              </a:ext>
            </a:extLst>
          </p:cNvPr>
          <p:cNvPicPr>
            <a:picLocks noChangeAspect="1"/>
          </p:cNvPicPr>
          <p:nvPr/>
        </p:nvPicPr>
        <p:blipFill rotWithShape="1">
          <a:blip r:embed="rId2"/>
          <a:srcRect l="17527" r="375"/>
          <a:stretch/>
        </p:blipFill>
        <p:spPr>
          <a:xfrm>
            <a:off x="3184849" y="2019310"/>
            <a:ext cx="5795866" cy="4545068"/>
          </a:xfrm>
          <a:prstGeom prst="roundRect">
            <a:avLst/>
          </a:prstGeom>
        </p:spPr>
      </p:pic>
    </p:spTree>
    <p:extLst>
      <p:ext uri="{BB962C8B-B14F-4D97-AF65-F5344CB8AC3E}">
        <p14:creationId xmlns:p14="http://schemas.microsoft.com/office/powerpoint/2010/main" val="157270682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58A0AB5-27B9-43BD-940C-73AE0D59EBBE}"/>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Circuit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current</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consumption</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measurement</a:t>
            </a:r>
            <a:endParaRPr lang="lt-LT" b="1" dirty="0">
              <a:effectLst>
                <a:outerShdw blurRad="38100" dist="38100" dir="2700000" algn="tl">
                  <a:srgbClr val="000000">
                    <a:alpha val="43137"/>
                  </a:srgbClr>
                </a:outerShdw>
              </a:effectLst>
            </a:endParaRPr>
          </a:p>
        </p:txBody>
      </p:sp>
      <p:pic>
        <p:nvPicPr>
          <p:cNvPr id="5" name="Paveikslėlis 4">
            <a:extLst>
              <a:ext uri="{FF2B5EF4-FFF2-40B4-BE49-F238E27FC236}">
                <a16:creationId xmlns:a16="http://schemas.microsoft.com/office/drawing/2014/main" id="{244949A7-A535-4FB5-AEBF-BFAF334A2218}"/>
              </a:ext>
            </a:extLst>
          </p:cNvPr>
          <p:cNvPicPr>
            <a:picLocks noChangeAspect="1"/>
          </p:cNvPicPr>
          <p:nvPr/>
        </p:nvPicPr>
        <p:blipFill rotWithShape="1">
          <a:blip r:embed="rId2"/>
          <a:srcRect l="11246" t="10036"/>
          <a:stretch/>
        </p:blipFill>
        <p:spPr>
          <a:xfrm>
            <a:off x="1600977" y="1940622"/>
            <a:ext cx="8990046" cy="4769838"/>
          </a:xfrm>
          <a:prstGeom prst="roundRect">
            <a:avLst/>
          </a:prstGeom>
        </p:spPr>
      </p:pic>
    </p:spTree>
    <p:extLst>
      <p:ext uri="{BB962C8B-B14F-4D97-AF65-F5344CB8AC3E}">
        <p14:creationId xmlns:p14="http://schemas.microsoft.com/office/powerpoint/2010/main" val="318058788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lt-LT" sz="8800" b="1" dirty="0" err="1">
                <a:latin typeface="Times New Roman" panose="02020603050405020304" pitchFamily="18" charset="0"/>
                <a:cs typeface="Times New Roman" panose="02020603050405020304" pitchFamily="18" charset="0"/>
              </a:rPr>
              <a:t>Goodbye</a:t>
            </a:r>
            <a:endParaRPr lang="en-US" sz="8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170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9861528-8406-4AFD-B94A-2A32F12E2A6F}"/>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Color codes for 3 to 4 band 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10E2078E-353A-4E77-897E-483D3073FBB5}"/>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The first two bands always indicate the resistance value in ohms;</a:t>
            </a:r>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The third band indicates the multiplier from which we will multiply the resulting resistance value;</a:t>
            </a:r>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The fourth band indicates the tolerance of the resistor;</a:t>
            </a:r>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If a 3-band resistor is used and the fourth band is not available, the tolerance of such resistors shall be ± 20%.</a:t>
            </a:r>
            <a:endParaRPr lang="lt-LT" sz="3000" dirty="0">
              <a:latin typeface="Times New Roman" panose="02020603050405020304" pitchFamily="18" charset="0"/>
              <a:cs typeface="Times New Roman" panose="02020603050405020304" pitchFamily="18" charset="0"/>
            </a:endParaRPr>
          </a:p>
          <a:p>
            <a:pPr algn="just"/>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428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E823FF3-C14F-4838-861D-41191B1A8496}"/>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purpose of the subject</a:t>
            </a:r>
          </a:p>
        </p:txBody>
      </p:sp>
      <p:sp>
        <p:nvSpPr>
          <p:cNvPr id="3" name="Turinio vietos rezervavimo ženklas 2">
            <a:extLst>
              <a:ext uri="{FF2B5EF4-FFF2-40B4-BE49-F238E27FC236}">
                <a16:creationId xmlns:a16="http://schemas.microsoft.com/office/drawing/2014/main" id="{2E7E4784-E51A-41AC-9A46-7CB79C35740D}"/>
              </a:ext>
            </a:extLst>
          </p:cNvPr>
          <p:cNvSpPr>
            <a:spLocks noGrp="1"/>
          </p:cNvSpPr>
          <p:nvPr>
            <p:ph idx="1"/>
          </p:nvPr>
        </p:nvSpPr>
        <p:spPr>
          <a:xfrm>
            <a:off x="838200" y="2962469"/>
            <a:ext cx="10515600" cy="933061"/>
          </a:xfrm>
        </p:spPr>
        <p:txBody>
          <a:bodyPr>
            <a:normAutofit/>
          </a:bodyPr>
          <a:lstStyle/>
          <a:p>
            <a:pPr algn="just"/>
            <a:r>
              <a:rPr lang="en-US" sz="3000" dirty="0">
                <a:latin typeface="Times New Roman" panose="02020603050405020304" pitchFamily="18" charset="0"/>
                <a:cs typeface="Times New Roman" panose="02020603050405020304" pitchFamily="18" charset="0"/>
              </a:rPr>
              <a:t>The main goal is to acquaint with the design of a smart device and the programming of its components.</a:t>
            </a:r>
          </a:p>
        </p:txBody>
      </p:sp>
    </p:spTree>
    <p:extLst>
      <p:ext uri="{BB962C8B-B14F-4D97-AF65-F5344CB8AC3E}">
        <p14:creationId xmlns:p14="http://schemas.microsoft.com/office/powerpoint/2010/main" val="383686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6F367EB-4253-41A1-9392-9767B272EF58}"/>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Color codes for 5 to 6 band resistors</a:t>
            </a:r>
            <a:endParaRPr lang="lt-LT" sz="4500" dirty="0"/>
          </a:p>
        </p:txBody>
      </p:sp>
      <p:sp>
        <p:nvSpPr>
          <p:cNvPr id="3" name="Turinio vietos rezervavimo ženklas 2">
            <a:extLst>
              <a:ext uri="{FF2B5EF4-FFF2-40B4-BE49-F238E27FC236}">
                <a16:creationId xmlns:a16="http://schemas.microsoft.com/office/drawing/2014/main" id="{0D037D8E-DDD6-4EA9-BBC3-85E60584BA30}"/>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These are more accurate resistors because the denomination of the value is indicated by three numbers. So the first three bands indicate the resistance in ohms.</a:t>
            </a:r>
          </a:p>
          <a:p>
            <a:pPr algn="just"/>
            <a:r>
              <a:rPr lang="en-US" sz="3000" dirty="0">
                <a:latin typeface="Times New Roman" panose="02020603050405020304" pitchFamily="18" charset="0"/>
                <a:cs typeface="Times New Roman" panose="02020603050405020304" pitchFamily="18" charset="0"/>
              </a:rPr>
              <a:t>Everything else remains as in the color codes of the 3-4 band resistors. The fourth bar indicates the multiplier</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 fifth bar indicates the tolerance of the component</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 sixth bar can indicate either the reliability rating or the temperature dependence of the resistance</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2554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E698A70-1BED-48E5-8549-F812994F7209}"/>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to understand color code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E54FECC3-4A82-40BD-9A3D-3EF454191777}"/>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The color code is read from left to right</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Usually the strips on a component are placed closer to one edge than the other. Thus, the edge to which the strips are placed closer is read as the beginning;</a:t>
            </a:r>
          </a:p>
          <a:p>
            <a:pPr algn="just"/>
            <a:r>
              <a:rPr lang="en-US" sz="3000" dirty="0">
                <a:latin typeface="Times New Roman" panose="02020603050405020304" pitchFamily="18" charset="0"/>
                <a:cs typeface="Times New Roman" panose="02020603050405020304" pitchFamily="18" charset="0"/>
              </a:rPr>
              <a:t>Or the strips on one side of the component are stacked more densely. Then this side will be the beginning</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 color code never starts with a metallic color (gold or silver), so if there is such a bar, it will by at the end</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69388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8A09326-6100-40A9-AC72-6EE5A194CBB2}"/>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to understand color code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lt-LT" sz="4500" dirty="0"/>
          </a:p>
        </p:txBody>
      </p:sp>
      <p:pic>
        <p:nvPicPr>
          <p:cNvPr id="5" name="Paveikslėlis 4">
            <a:extLst>
              <a:ext uri="{FF2B5EF4-FFF2-40B4-BE49-F238E27FC236}">
                <a16:creationId xmlns:a16="http://schemas.microsoft.com/office/drawing/2014/main" id="{AB5A6313-5AFC-4B1A-AB2F-B6C62ADC1073}"/>
              </a:ext>
            </a:extLst>
          </p:cNvPr>
          <p:cNvPicPr>
            <a:picLocks noChangeAspect="1"/>
          </p:cNvPicPr>
          <p:nvPr/>
        </p:nvPicPr>
        <p:blipFill rotWithShape="1">
          <a:blip r:embed="rId2"/>
          <a:srcRect l="18411" t="23593" r="33498" b="9965"/>
          <a:stretch/>
        </p:blipFill>
        <p:spPr>
          <a:xfrm>
            <a:off x="321906" y="3032450"/>
            <a:ext cx="5551714" cy="1455576"/>
          </a:xfrm>
          <a:prstGeom prst="roundRect">
            <a:avLst/>
          </a:prstGeom>
        </p:spPr>
      </p:pic>
      <p:pic>
        <p:nvPicPr>
          <p:cNvPr id="7" name="Paveikslėlis 6">
            <a:extLst>
              <a:ext uri="{FF2B5EF4-FFF2-40B4-BE49-F238E27FC236}">
                <a16:creationId xmlns:a16="http://schemas.microsoft.com/office/drawing/2014/main" id="{760834EF-6FEE-4D33-B54D-166E6748BC0B}"/>
              </a:ext>
            </a:extLst>
          </p:cNvPr>
          <p:cNvPicPr>
            <a:picLocks noChangeAspect="1"/>
          </p:cNvPicPr>
          <p:nvPr/>
        </p:nvPicPr>
        <p:blipFill rotWithShape="1">
          <a:blip r:embed="rId3"/>
          <a:srcRect l="17295" t="27534" r="36939" b="12557"/>
          <a:stretch/>
        </p:blipFill>
        <p:spPr>
          <a:xfrm>
            <a:off x="6246843" y="3032450"/>
            <a:ext cx="5514393" cy="1455576"/>
          </a:xfrm>
          <a:prstGeom prst="roundRect">
            <a:avLst/>
          </a:prstGeom>
        </p:spPr>
      </p:pic>
    </p:spTree>
    <p:extLst>
      <p:ext uri="{BB962C8B-B14F-4D97-AF65-F5344CB8AC3E}">
        <p14:creationId xmlns:p14="http://schemas.microsoft.com/office/powerpoint/2010/main" val="825651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303EEE6-67E0-4928-AD42-A4EF870ADC19}"/>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Turinio vietos rezervavimo ženklas 4">
            <a:extLst>
              <a:ext uri="{FF2B5EF4-FFF2-40B4-BE49-F238E27FC236}">
                <a16:creationId xmlns:a16="http://schemas.microsoft.com/office/drawing/2014/main" id="{0737F901-8CD4-4670-A96F-A7435D958F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838" b="24878"/>
          <a:stretch/>
        </p:blipFill>
        <p:spPr>
          <a:xfrm>
            <a:off x="2874170" y="1604865"/>
            <a:ext cx="6443659" cy="5072129"/>
          </a:xfrm>
          <a:prstGeom prst="roundRect">
            <a:avLst>
              <a:gd name="adj" fmla="val 6181"/>
            </a:avLst>
          </a:prstGeom>
        </p:spPr>
      </p:pic>
    </p:spTree>
    <p:extLst>
      <p:ext uri="{BB962C8B-B14F-4D97-AF65-F5344CB8AC3E}">
        <p14:creationId xmlns:p14="http://schemas.microsoft.com/office/powerpoint/2010/main" val="81967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76524F2-5892-4421-8D11-B44D0B1A0324}"/>
              </a:ext>
            </a:extLst>
          </p:cNvPr>
          <p:cNvSpPr>
            <a:spLocks noGrp="1"/>
          </p:cNvSpPr>
          <p:nvPr>
            <p:ph type="title"/>
          </p:nvPr>
        </p:nvSpPr>
        <p:spPr/>
        <p:txBody>
          <a:bodyPr>
            <a:normAutofit fontScale="90000"/>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 example of understanding color coding</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C62F3269-4DE2-4165-A4EB-A2979715DEB6}"/>
                  </a:ext>
                </a:extLst>
              </p:cNvPr>
              <p:cNvSpPr>
                <a:spLocks noGrp="1"/>
              </p:cNvSpPr>
              <p:nvPr>
                <p:ph idx="1"/>
              </p:nvPr>
            </p:nvSpPr>
            <p:spPr>
              <a:xfrm>
                <a:off x="838200" y="3074438"/>
                <a:ext cx="10515600" cy="3102526"/>
              </a:xfrm>
            </p:spPr>
            <p:txBody>
              <a:bodyPr>
                <a:noAutofit/>
              </a:bodyPr>
              <a:lstStyle/>
              <a:p>
                <a:pPr algn="just"/>
                <a:r>
                  <a:rPr lang="en-US" sz="3000" dirty="0">
                    <a:latin typeface="Times New Roman" panose="02020603050405020304" pitchFamily="18" charset="0"/>
                    <a:cs typeface="Times New Roman" panose="02020603050405020304" pitchFamily="18" charset="0"/>
                  </a:rPr>
                  <a:t>The first and second bands are </a:t>
                </a:r>
                <a:r>
                  <a:rPr lang="en-US" sz="3000" u="sng" dirty="0">
                    <a:latin typeface="Times New Roman" panose="02020603050405020304" pitchFamily="18" charset="0"/>
                    <a:cs typeface="Times New Roman" panose="02020603050405020304" pitchFamily="18" charset="0"/>
                  </a:rPr>
                  <a:t>black</a:t>
                </a:r>
                <a:r>
                  <a:rPr lang="en-US" sz="3000" dirty="0">
                    <a:latin typeface="Times New Roman" panose="02020603050405020304" pitchFamily="18" charset="0"/>
                    <a:cs typeface="Times New Roman" panose="02020603050405020304" pitchFamily="18" charset="0"/>
                  </a:rPr>
                  <a:t>, which when viewed in the table corresponds to 0, 0. In this case, we assume that the resistance of the resistor in ohms is 100ohm.</a:t>
                </a:r>
              </a:p>
              <a:p>
                <a:pPr algn="just"/>
                <a:r>
                  <a:rPr lang="en-US" sz="3000" dirty="0">
                    <a:latin typeface="Times New Roman" panose="02020603050405020304" pitchFamily="18" charset="0"/>
                    <a:cs typeface="Times New Roman" panose="02020603050405020304" pitchFamily="18" charset="0"/>
                  </a:rPr>
                  <a:t>The third band is </a:t>
                </a:r>
                <a:r>
                  <a:rPr lang="en-US" sz="3000" u="sng" dirty="0">
                    <a:latin typeface="Times New Roman" panose="02020603050405020304" pitchFamily="18" charset="0"/>
                    <a:cs typeface="Times New Roman" panose="02020603050405020304" pitchFamily="18" charset="0"/>
                  </a:rPr>
                  <a:t>red</a:t>
                </a:r>
                <a:r>
                  <a:rPr lang="en-US" sz="3000" dirty="0">
                    <a:latin typeface="Times New Roman" panose="02020603050405020304" pitchFamily="18" charset="0"/>
                    <a:cs typeface="Times New Roman" panose="02020603050405020304" pitchFamily="18" charset="0"/>
                  </a:rPr>
                  <a:t>, so the multiplier will be 100 or </a:t>
                </a:r>
                <a14:m>
                  <m:oMath xmlns:m="http://schemas.openxmlformats.org/officeDocument/2006/math">
                    <m:sSup>
                      <m:sSupPr>
                        <m:ctrlPr>
                          <a:rPr lang="en-US" sz="3000" i="1" smtClean="0">
                            <a:latin typeface="Cambria Math" panose="02040503050406030204" pitchFamily="18" charset="0"/>
                          </a:rPr>
                        </m:ctrlPr>
                      </m:sSupPr>
                      <m:e>
                        <m:r>
                          <a:rPr lang="en-US" sz="3000" b="0" i="1" smtClean="0">
                            <a:latin typeface="Cambria Math" panose="02040503050406030204" pitchFamily="18" charset="0"/>
                          </a:rPr>
                          <m:t>10</m:t>
                        </m:r>
                      </m:e>
                      <m:sup>
                        <m:r>
                          <a:rPr lang="en-US" sz="3000" b="0" i="1" smtClean="0">
                            <a:latin typeface="Cambria Math" panose="02040503050406030204" pitchFamily="18" charset="0"/>
                          </a:rPr>
                          <m:t>2</m:t>
                        </m:r>
                      </m:sup>
                    </m:sSup>
                  </m:oMath>
                </a14:m>
                <a:r>
                  <a:rPr lang="en-US"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Finally, the last, fourth band is brown so according to the table, the component tolerance is </a:t>
                </a:r>
                <a:r>
                  <a:rPr lang="lt-LT" sz="3000" dirty="0">
                    <a:latin typeface="Times New Roman" panose="02020603050405020304" pitchFamily="18" charset="0"/>
                    <a:cs typeface="Times New Roman" panose="02020603050405020304" pitchFamily="18" charset="0"/>
                  </a:rPr>
                  <a:t>±1</a:t>
                </a:r>
                <a:r>
                  <a:rPr lang="en-US" sz="3000" dirty="0">
                    <a:latin typeface="Times New Roman" panose="02020603050405020304" pitchFamily="18" charset="0"/>
                    <a:cs typeface="Times New Roman" panose="02020603050405020304" pitchFamily="18" charset="0"/>
                  </a:rPr>
                  <a:t>%.</a:t>
                </a:r>
                <a:endParaRPr lang="lt-LT" sz="3000"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C62F3269-4DE2-4165-A4EB-A2979715DEB6}"/>
                  </a:ext>
                </a:extLst>
              </p:cNvPr>
              <p:cNvSpPr>
                <a:spLocks noGrp="1" noRot="1" noChangeAspect="1" noMove="1" noResize="1" noEditPoints="1" noAdjustHandles="1" noChangeArrowheads="1" noChangeShapeType="1" noTextEdit="1"/>
              </p:cNvSpPr>
              <p:nvPr>
                <p:ph idx="1"/>
              </p:nvPr>
            </p:nvSpPr>
            <p:spPr>
              <a:xfrm>
                <a:off x="838200" y="3074438"/>
                <a:ext cx="10515600" cy="3102526"/>
              </a:xfrm>
              <a:blipFill>
                <a:blip r:embed="rId2"/>
                <a:stretch>
                  <a:fillRect l="-1217" t="-3929" r="-1333"/>
                </a:stretch>
              </a:blipFill>
            </p:spPr>
            <p:txBody>
              <a:bodyPr/>
              <a:lstStyle/>
              <a:p>
                <a:r>
                  <a:rPr lang="lt-LT">
                    <a:noFill/>
                  </a:rPr>
                  <a:t> </a:t>
                </a:r>
              </a:p>
            </p:txBody>
          </p:sp>
        </mc:Fallback>
      </mc:AlternateContent>
      <p:pic>
        <p:nvPicPr>
          <p:cNvPr id="5" name="Paveikslėlis 4">
            <a:extLst>
              <a:ext uri="{FF2B5EF4-FFF2-40B4-BE49-F238E27FC236}">
                <a16:creationId xmlns:a16="http://schemas.microsoft.com/office/drawing/2014/main" id="{BDF0F797-D662-458B-8B47-6F40D08B0BCA}"/>
              </a:ext>
            </a:extLst>
          </p:cNvPr>
          <p:cNvPicPr>
            <a:picLocks noChangeAspect="1"/>
          </p:cNvPicPr>
          <p:nvPr/>
        </p:nvPicPr>
        <p:blipFill rotWithShape="1">
          <a:blip r:embed="rId3"/>
          <a:srcRect l="17295" t="6988" r="5834" b="12557"/>
          <a:stretch/>
        </p:blipFill>
        <p:spPr>
          <a:xfrm>
            <a:off x="2686049" y="1532474"/>
            <a:ext cx="6819901" cy="1439326"/>
          </a:xfrm>
          <a:prstGeom prst="roundRect">
            <a:avLst/>
          </a:prstGeom>
        </p:spPr>
      </p:pic>
    </p:spTree>
    <p:extLst>
      <p:ext uri="{BB962C8B-B14F-4D97-AF65-F5344CB8AC3E}">
        <p14:creationId xmlns:p14="http://schemas.microsoft.com/office/powerpoint/2010/main" val="799801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C7A3150-EFBC-41DC-B687-377BD056357F}"/>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Which resistor is in the correct position?</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descr="Paveikslėlis, kuriame yra žinutė, vynas, vidinis&#10;&#10;Automatiškai sugeneruotas aprašymas">
            <a:extLst>
              <a:ext uri="{FF2B5EF4-FFF2-40B4-BE49-F238E27FC236}">
                <a16:creationId xmlns:a16="http://schemas.microsoft.com/office/drawing/2014/main" id="{603B9030-EEE1-4FFD-A53B-153E60FE6600}"/>
              </a:ext>
            </a:extLst>
          </p:cNvPr>
          <p:cNvPicPr>
            <a:picLocks noChangeAspect="1"/>
          </p:cNvPicPr>
          <p:nvPr/>
        </p:nvPicPr>
        <p:blipFill rotWithShape="1">
          <a:blip r:embed="rId2">
            <a:extLst>
              <a:ext uri="{28A0092B-C50C-407E-A947-70E740481C1C}">
                <a14:useLocalDpi xmlns:a14="http://schemas.microsoft.com/office/drawing/2010/main" val="0"/>
              </a:ext>
            </a:extLst>
          </a:blip>
          <a:srcRect l="30960" t="24558" r="50545" b="4830"/>
          <a:stretch/>
        </p:blipFill>
        <p:spPr>
          <a:xfrm rot="5400000">
            <a:off x="2192692" y="1007708"/>
            <a:ext cx="1108787" cy="4842583"/>
          </a:xfrm>
          <a:prstGeom prst="roundRect">
            <a:avLst>
              <a:gd name="adj" fmla="val 32235"/>
            </a:avLst>
          </a:prstGeom>
        </p:spPr>
      </p:pic>
      <p:pic>
        <p:nvPicPr>
          <p:cNvPr id="6" name="Paveikslėlis 5" descr="Paveikslėlis, kuriame yra žinutė, vynas, vidinis&#10;&#10;Automatiškai sugeneruotas aprašymas">
            <a:extLst>
              <a:ext uri="{FF2B5EF4-FFF2-40B4-BE49-F238E27FC236}">
                <a16:creationId xmlns:a16="http://schemas.microsoft.com/office/drawing/2014/main" id="{E4BA9936-AF22-4935-8B57-7424C5519400}"/>
              </a:ext>
            </a:extLst>
          </p:cNvPr>
          <p:cNvPicPr>
            <a:picLocks noChangeAspect="1"/>
          </p:cNvPicPr>
          <p:nvPr/>
        </p:nvPicPr>
        <p:blipFill rotWithShape="1">
          <a:blip r:embed="rId2">
            <a:extLst>
              <a:ext uri="{28A0092B-C50C-407E-A947-70E740481C1C}">
                <a14:useLocalDpi xmlns:a14="http://schemas.microsoft.com/office/drawing/2010/main" val="0"/>
              </a:ext>
            </a:extLst>
          </a:blip>
          <a:srcRect l="30960" t="24558" r="50545" b="4830"/>
          <a:stretch/>
        </p:blipFill>
        <p:spPr>
          <a:xfrm rot="16200000">
            <a:off x="8890523" y="1007708"/>
            <a:ext cx="1108787" cy="4842583"/>
          </a:xfrm>
          <a:prstGeom prst="roundRect">
            <a:avLst>
              <a:gd name="adj" fmla="val 32235"/>
            </a:avLst>
          </a:prstGeom>
        </p:spPr>
      </p:pic>
      <p:sp>
        <p:nvSpPr>
          <p:cNvPr id="7" name="TextBox 6">
            <a:extLst>
              <a:ext uri="{FF2B5EF4-FFF2-40B4-BE49-F238E27FC236}">
                <a16:creationId xmlns:a16="http://schemas.microsoft.com/office/drawing/2014/main" id="{A840D88B-783A-4123-BA0F-11D7865E39E1}"/>
              </a:ext>
            </a:extLst>
          </p:cNvPr>
          <p:cNvSpPr txBox="1"/>
          <p:nvPr/>
        </p:nvSpPr>
        <p:spPr>
          <a:xfrm>
            <a:off x="2439175" y="2095698"/>
            <a:ext cx="615820" cy="553998"/>
          </a:xfrm>
          <a:prstGeom prst="rect">
            <a:avLst/>
          </a:prstGeom>
          <a:noFill/>
        </p:spPr>
        <p:txBody>
          <a:bodyPr wrap="square" rtlCol="0">
            <a:spAutoFit/>
          </a:bodyPr>
          <a:lstStyle/>
          <a:p>
            <a:pPr algn="ctr"/>
            <a:r>
              <a:rPr lang="lt-LT" sz="3000" dirty="0">
                <a:latin typeface="Times New Roman" panose="02020603050405020304" pitchFamily="18" charset="0"/>
                <a:cs typeface="Times New Roman" panose="02020603050405020304" pitchFamily="18" charset="0"/>
              </a:rPr>
              <a:t>A</a:t>
            </a:r>
          </a:p>
        </p:txBody>
      </p:sp>
      <p:sp>
        <p:nvSpPr>
          <p:cNvPr id="8" name="TextBox 7">
            <a:extLst>
              <a:ext uri="{FF2B5EF4-FFF2-40B4-BE49-F238E27FC236}">
                <a16:creationId xmlns:a16="http://schemas.microsoft.com/office/drawing/2014/main" id="{AD51F7F1-D5B0-4654-A1C4-08FEE8EEFEB1}"/>
              </a:ext>
            </a:extLst>
          </p:cNvPr>
          <p:cNvSpPr txBox="1"/>
          <p:nvPr/>
        </p:nvSpPr>
        <p:spPr>
          <a:xfrm>
            <a:off x="9137007" y="2095698"/>
            <a:ext cx="615820" cy="553998"/>
          </a:xfrm>
          <a:prstGeom prst="rect">
            <a:avLst/>
          </a:prstGeom>
          <a:noFill/>
        </p:spPr>
        <p:txBody>
          <a:bodyPr wrap="square" rtlCol="0">
            <a:spAutoFit/>
          </a:bodyPr>
          <a:lstStyle/>
          <a:p>
            <a:pPr algn="ctr"/>
            <a:r>
              <a:rPr lang="lt-LT" sz="3000" dirty="0">
                <a:latin typeface="Times New Roman" panose="02020603050405020304" pitchFamily="18" charset="0"/>
                <a:cs typeface="Times New Roman" panose="02020603050405020304" pitchFamily="18" charset="0"/>
              </a:rPr>
              <a:t>B</a:t>
            </a:r>
          </a:p>
        </p:txBody>
      </p:sp>
      <p:pic>
        <p:nvPicPr>
          <p:cNvPr id="12" name="Paveikslėlis 11">
            <a:extLst>
              <a:ext uri="{FF2B5EF4-FFF2-40B4-BE49-F238E27FC236}">
                <a16:creationId xmlns:a16="http://schemas.microsoft.com/office/drawing/2014/main" id="{3DC8E853-7B36-46AB-B622-E6A5746DD2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8662" y="4258200"/>
            <a:ext cx="2234675" cy="2234675"/>
          </a:xfrm>
          <a:prstGeom prst="rect">
            <a:avLst/>
          </a:prstGeom>
        </p:spPr>
      </p:pic>
    </p:spTree>
    <p:extLst>
      <p:ext uri="{BB962C8B-B14F-4D97-AF65-F5344CB8AC3E}">
        <p14:creationId xmlns:p14="http://schemas.microsoft.com/office/powerpoint/2010/main" val="4230316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D9B1666-CAAB-4735-B843-7E43ACEE0F2C}"/>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the resistance of this resistor?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19D701F-82E4-44A2-8CBD-B637CECAD82D}"/>
              </a:ext>
            </a:extLst>
          </p:cNvPr>
          <p:cNvSpPr>
            <a:spLocks noGrp="1"/>
          </p:cNvSpPr>
          <p:nvPr>
            <p:ph idx="1"/>
          </p:nvPr>
        </p:nvSpPr>
        <p:spPr>
          <a:xfrm>
            <a:off x="5855154" y="4106069"/>
            <a:ext cx="6336846" cy="685799"/>
          </a:xfrm>
        </p:spPr>
        <p:txBody>
          <a:bodyPr>
            <a:normAutofit/>
          </a:bodyPr>
          <a:lstStyle/>
          <a:p>
            <a:pPr marL="0" indent="0" algn="ctr">
              <a:buNone/>
            </a:pPr>
            <a:r>
              <a:rPr lang="en-US" sz="3000" dirty="0">
                <a:latin typeface="Times New Roman" panose="02020603050405020304" pitchFamily="18" charset="0"/>
                <a:cs typeface="Times New Roman" panose="02020603050405020304" pitchFamily="18" charset="0"/>
              </a:rPr>
              <a:t>Colors: Brown, red, green, gold.</a:t>
            </a:r>
            <a:endParaRPr lang="lt-LT" sz="3000" dirty="0">
              <a:latin typeface="Times New Roman" panose="02020603050405020304" pitchFamily="18" charset="0"/>
              <a:cs typeface="Times New Roman" panose="02020603050405020304" pitchFamily="18" charset="0"/>
            </a:endParaRPr>
          </a:p>
        </p:txBody>
      </p:sp>
      <p:pic>
        <p:nvPicPr>
          <p:cNvPr id="4" name="Paveikslėlis 3">
            <a:extLst>
              <a:ext uri="{FF2B5EF4-FFF2-40B4-BE49-F238E27FC236}">
                <a16:creationId xmlns:a16="http://schemas.microsoft.com/office/drawing/2014/main" id="{F63D103C-0D66-4FAA-97EB-CF6FAE4D3BF0}"/>
              </a:ext>
            </a:extLst>
          </p:cNvPr>
          <p:cNvPicPr>
            <a:picLocks noChangeAspect="1"/>
          </p:cNvPicPr>
          <p:nvPr/>
        </p:nvPicPr>
        <p:blipFill rotWithShape="1">
          <a:blip r:embed="rId2"/>
          <a:srcRect l="18411" t="23593" r="33498" b="9965"/>
          <a:stretch/>
        </p:blipFill>
        <p:spPr>
          <a:xfrm>
            <a:off x="6645714" y="1919288"/>
            <a:ext cx="4474028" cy="1173023"/>
          </a:xfrm>
          <a:prstGeom prst="roundRect">
            <a:avLst/>
          </a:prstGeom>
        </p:spPr>
      </p:pic>
      <p:pic>
        <p:nvPicPr>
          <p:cNvPr id="5" name="Turinio vietos rezervavimo ženklas 4">
            <a:extLst>
              <a:ext uri="{FF2B5EF4-FFF2-40B4-BE49-F238E27FC236}">
                <a16:creationId xmlns:a16="http://schemas.microsoft.com/office/drawing/2014/main" id="{106B9F54-C631-447B-9E97-0D86941C8B94}"/>
              </a:ext>
            </a:extLst>
          </p:cNvPr>
          <p:cNvPicPr>
            <a:picLocks noChangeAspect="1"/>
          </p:cNvPicPr>
          <p:nvPr/>
        </p:nvPicPr>
        <p:blipFill rotWithShape="1">
          <a:blip r:embed="rId3">
            <a:extLst>
              <a:ext uri="{28A0092B-C50C-407E-A947-70E740481C1C}">
                <a14:useLocalDpi xmlns:a14="http://schemas.microsoft.com/office/drawing/2010/main" val="0"/>
              </a:ext>
            </a:extLst>
          </a:blip>
          <a:srcRect l="1346" t="10838" r="1293" b="24875"/>
          <a:stretch/>
        </p:blipFill>
        <p:spPr>
          <a:xfrm>
            <a:off x="136752" y="1919288"/>
            <a:ext cx="5409536" cy="4373562"/>
          </a:xfrm>
          <a:prstGeom prst="roundRect">
            <a:avLst>
              <a:gd name="adj" fmla="val 6181"/>
            </a:avLst>
          </a:prstGeom>
        </p:spPr>
      </p:pic>
    </p:spTree>
    <p:extLst>
      <p:ext uri="{BB962C8B-B14F-4D97-AF65-F5344CB8AC3E}">
        <p14:creationId xmlns:p14="http://schemas.microsoft.com/office/powerpoint/2010/main" val="968630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AFBCD52-DB3B-4814-99D3-70471549DC88}"/>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resistance</a:t>
            </a:r>
            <a:endParaRPr lang="lt-LT" sz="4500" dirty="0"/>
          </a:p>
        </p:txBody>
      </p:sp>
      <p:pic>
        <p:nvPicPr>
          <p:cNvPr id="4" name="Turinio vietos rezervavimo ženklas 3">
            <a:extLst>
              <a:ext uri="{FF2B5EF4-FFF2-40B4-BE49-F238E27FC236}">
                <a16:creationId xmlns:a16="http://schemas.microsoft.com/office/drawing/2014/main" id="{1CD725A2-67F9-42F6-ADBF-57139F0CD543}"/>
              </a:ext>
            </a:extLst>
          </p:cNvPr>
          <p:cNvPicPr>
            <a:picLocks noGrp="1" noChangeAspect="1"/>
          </p:cNvPicPr>
          <p:nvPr>
            <p:ph idx="1"/>
          </p:nvPr>
        </p:nvPicPr>
        <p:blipFill rotWithShape="1">
          <a:blip r:embed="rId2"/>
          <a:srcRect l="18390" t="1921" r="1733" b="11525"/>
          <a:stretch/>
        </p:blipFill>
        <p:spPr>
          <a:xfrm>
            <a:off x="590911" y="2440272"/>
            <a:ext cx="11258967" cy="2315238"/>
          </a:xfrm>
          <a:prstGeom prst="roundRect">
            <a:avLst/>
          </a:prstGeom>
        </p:spPr>
      </p:pic>
    </p:spTree>
    <p:extLst>
      <p:ext uri="{BB962C8B-B14F-4D97-AF65-F5344CB8AC3E}">
        <p14:creationId xmlns:p14="http://schemas.microsoft.com/office/powerpoint/2010/main" val="4199055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75EE994-F2D1-4B7E-9EBC-8C5F40072F87}"/>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wound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8A6F11A3-E958-49BB-9B31-E055510BD350}"/>
              </a:ext>
            </a:extLst>
          </p:cNvPr>
          <p:cNvSpPr>
            <a:spLocks noGrp="1"/>
          </p:cNvSpPr>
          <p:nvPr>
            <p:ph idx="1"/>
          </p:nvPr>
        </p:nvSpPr>
        <p:spPr/>
        <p:txBody>
          <a:bodyPr>
            <a:normAutofit/>
          </a:bodyPr>
          <a:lstStyle/>
          <a:p>
            <a:r>
              <a:rPr lang="en-US" sz="3000" dirty="0">
                <a:latin typeface="Times New Roman" panose="02020603050405020304" pitchFamily="18" charset="0"/>
                <a:cs typeface="Times New Roman" panose="02020603050405020304" pitchFamily="18" charset="0"/>
              </a:rPr>
              <a:t>They consist of a metal wire of appropriate resistance wrapped around an impermeable core.</a:t>
            </a:r>
          </a:p>
          <a:p>
            <a:r>
              <a:rPr lang="en-US" sz="3000" dirty="0">
                <a:latin typeface="Times New Roman" panose="02020603050405020304" pitchFamily="18" charset="0"/>
                <a:cs typeface="Times New Roman" panose="02020603050405020304" pitchFamily="18" charset="0"/>
              </a:rPr>
              <a:t>The metal wire is usually either a nickel-chromium alloy or a copper-nickel manganese alloy.</a:t>
            </a:r>
          </a:p>
          <a:p>
            <a:r>
              <a:rPr lang="en-US" sz="3000" dirty="0">
                <a:latin typeface="Times New Roman" panose="02020603050405020304" pitchFamily="18" charset="0"/>
                <a:cs typeface="Times New Roman" panose="02020603050405020304" pitchFamily="18" charset="0"/>
              </a:rPr>
              <a:t>These are the oldest type resistors</a:t>
            </a:r>
            <a:r>
              <a:rPr lang="lt-LT" sz="3000" dirty="0">
                <a:latin typeface="Times New Roman" panose="02020603050405020304" pitchFamily="18" charset="0"/>
                <a:cs typeface="Times New Roman" panose="02020603050405020304" pitchFamily="18" charset="0"/>
              </a:rPr>
              <a:t>.</a:t>
            </a:r>
          </a:p>
          <a:p>
            <a:r>
              <a:rPr lang="en-US" sz="3000" dirty="0">
                <a:latin typeface="Times New Roman" panose="02020603050405020304" pitchFamily="18" charset="0"/>
                <a:cs typeface="Times New Roman" panose="02020603050405020304" pitchFamily="18" charset="0"/>
              </a:rPr>
              <a:t>They can withstand large amounts of power (w) and can become very hot during operation. Therefore, newer resistors of this type are housed in aluminum housings to dissipate heat more efficiently</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56236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3AC95D0-5288-4DD9-973A-C54F0DFDA96B}"/>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wound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pic>
        <p:nvPicPr>
          <p:cNvPr id="4" name="Paveikslėlis 3" descr="Paveikslėlis, kuriame yra žinutė&#10;&#10;Automatiškai sugeneruotas aprašymas">
            <a:extLst>
              <a:ext uri="{FF2B5EF4-FFF2-40B4-BE49-F238E27FC236}">
                <a16:creationId xmlns:a16="http://schemas.microsoft.com/office/drawing/2014/main" id="{AD68C204-A48A-4350-8B02-0A6DAAD247AE}"/>
              </a:ext>
            </a:extLst>
          </p:cNvPr>
          <p:cNvPicPr>
            <a:picLocks noChangeAspect="1"/>
          </p:cNvPicPr>
          <p:nvPr/>
        </p:nvPicPr>
        <p:blipFill rotWithShape="1">
          <a:blip r:embed="rId2">
            <a:extLst>
              <a:ext uri="{28A0092B-C50C-407E-A947-70E740481C1C}">
                <a14:useLocalDpi xmlns:a14="http://schemas.microsoft.com/office/drawing/2010/main" val="0"/>
              </a:ext>
            </a:extLst>
          </a:blip>
          <a:srcRect t="6957" b="5988"/>
          <a:stretch/>
        </p:blipFill>
        <p:spPr>
          <a:xfrm>
            <a:off x="838200" y="1875384"/>
            <a:ext cx="4206160" cy="2324169"/>
          </a:xfrm>
          <a:prstGeom prst="roundRect">
            <a:avLst/>
          </a:prstGeom>
        </p:spPr>
      </p:pic>
      <p:pic>
        <p:nvPicPr>
          <p:cNvPr id="5" name="Paveikslėlis 4">
            <a:extLst>
              <a:ext uri="{FF2B5EF4-FFF2-40B4-BE49-F238E27FC236}">
                <a16:creationId xmlns:a16="http://schemas.microsoft.com/office/drawing/2014/main" id="{F7687714-0DE3-4F70-B0D8-DB764B8BA6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464" y="1875385"/>
            <a:ext cx="4648336" cy="2324168"/>
          </a:xfrm>
          <a:prstGeom prst="roundRect">
            <a:avLst/>
          </a:prstGeom>
        </p:spPr>
      </p:pic>
      <p:pic>
        <p:nvPicPr>
          <p:cNvPr id="7" name="Paveikslėlis 6">
            <a:extLst>
              <a:ext uri="{FF2B5EF4-FFF2-40B4-BE49-F238E27FC236}">
                <a16:creationId xmlns:a16="http://schemas.microsoft.com/office/drawing/2014/main" id="{A03011BD-A4EA-48EB-85F9-97F9CF0EF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7198" y="4809930"/>
            <a:ext cx="6057603" cy="1547651"/>
          </a:xfrm>
          <a:prstGeom prst="roundRect">
            <a:avLst/>
          </a:prstGeom>
        </p:spPr>
      </p:pic>
    </p:spTree>
    <p:extLst>
      <p:ext uri="{BB962C8B-B14F-4D97-AF65-F5344CB8AC3E}">
        <p14:creationId xmlns:p14="http://schemas.microsoft.com/office/powerpoint/2010/main" val="298049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0AEDD85-32DE-4ABA-86DF-C53ACF7E68D8}"/>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structure of the subject</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A509E080-6AE5-4C58-876E-41F76BE2B7C0}"/>
              </a:ext>
            </a:extLst>
          </p:cNvPr>
          <p:cNvSpPr>
            <a:spLocks noGrp="1"/>
          </p:cNvSpPr>
          <p:nvPr>
            <p:ph idx="1"/>
          </p:nvPr>
        </p:nvSpPr>
        <p:spPr>
          <a:xfrm>
            <a:off x="880188" y="1752567"/>
            <a:ext cx="10515600" cy="3352865"/>
          </a:xfrm>
        </p:spPr>
        <p:txBody>
          <a:bodyPr>
            <a:normAutofit/>
          </a:bodyPr>
          <a:lstStyle/>
          <a:p>
            <a:pPr algn="just"/>
            <a:r>
              <a:rPr lang="en-US" sz="3000" dirty="0">
                <a:latin typeface="Times New Roman" panose="02020603050405020304" pitchFamily="18" charset="0"/>
                <a:cs typeface="Times New Roman" panose="02020603050405020304" pitchFamily="18" charset="0"/>
              </a:rPr>
              <a:t>Introduction to electronics. Basic knowledge of electronics and acquaintance with components</a:t>
            </a:r>
            <a:r>
              <a:rPr lang="lt-LT" sz="3000" dirty="0">
                <a:latin typeface="Times New Roman" panose="02020603050405020304" pitchFamily="18" charset="0"/>
                <a:cs typeface="Times New Roman" panose="02020603050405020304" pitchFamily="18" charset="0"/>
              </a:rPr>
              <a:t>;</a:t>
            </a:r>
          </a:p>
          <a:p>
            <a:pPr algn="just"/>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Programming of data entry components</a:t>
            </a:r>
            <a:r>
              <a:rPr lang="lt-LT" sz="3000" dirty="0">
                <a:latin typeface="Times New Roman" panose="02020603050405020304" pitchFamily="18" charset="0"/>
                <a:cs typeface="Times New Roman" panose="02020603050405020304" pitchFamily="18" charset="0"/>
              </a:rPr>
              <a:t>;</a:t>
            </a:r>
          </a:p>
          <a:p>
            <a:pPr marL="0" indent="0" algn="just">
              <a:buNone/>
            </a:pPr>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Programming of data output components</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2482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DBD2BDA-4C7E-4D75-84EC-28CEB309CE77}"/>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wound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sp>
        <p:nvSpPr>
          <p:cNvPr id="3" name="Turinio vietos rezervavimo ženklas 2">
            <a:extLst>
              <a:ext uri="{FF2B5EF4-FFF2-40B4-BE49-F238E27FC236}">
                <a16:creationId xmlns:a16="http://schemas.microsoft.com/office/drawing/2014/main" id="{BC8969BC-9C70-4798-9D20-966ACB8FB6CC}"/>
              </a:ext>
            </a:extLst>
          </p:cNvPr>
          <p:cNvSpPr>
            <a:spLocks noGrp="1"/>
          </p:cNvSpPr>
          <p:nvPr>
            <p:ph idx="1"/>
          </p:nvPr>
        </p:nvSpPr>
        <p:spPr>
          <a:xfrm>
            <a:off x="838200" y="1825625"/>
            <a:ext cx="10515600" cy="1561387"/>
          </a:xfrm>
        </p:spPr>
        <p:txBody>
          <a:bodyPr>
            <a:normAutofit/>
          </a:bodyPr>
          <a:lstStyle/>
          <a:p>
            <a:pPr algn="just"/>
            <a:r>
              <a:rPr lang="en-US" sz="3000" dirty="0">
                <a:latin typeface="Times New Roman" panose="02020603050405020304" pitchFamily="18" charset="0"/>
                <a:cs typeface="Times New Roman" panose="02020603050405020304" pitchFamily="18" charset="0"/>
              </a:rPr>
              <a:t>The codes for this type of resistor are usually quite simple and the information is written directly on it because the component itself is quite large.</a:t>
            </a:r>
            <a:endParaRPr lang="lt-LT" sz="3000"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375379A4-5B4C-41BF-8061-38AE62EF8073}"/>
              </a:ext>
            </a:extLst>
          </p:cNvPr>
          <p:cNvPicPr>
            <a:picLocks noChangeAspect="1"/>
          </p:cNvPicPr>
          <p:nvPr/>
        </p:nvPicPr>
        <p:blipFill rotWithShape="1">
          <a:blip r:embed="rId2"/>
          <a:srcRect r="1008" b="3850"/>
          <a:stretch/>
        </p:blipFill>
        <p:spPr>
          <a:xfrm>
            <a:off x="1036864" y="3196433"/>
            <a:ext cx="10118271" cy="3475515"/>
          </a:xfrm>
          <a:prstGeom prst="roundRect">
            <a:avLst>
              <a:gd name="adj" fmla="val 9934"/>
            </a:avLst>
          </a:prstGeom>
        </p:spPr>
      </p:pic>
    </p:spTree>
    <p:extLst>
      <p:ext uri="{BB962C8B-B14F-4D97-AF65-F5344CB8AC3E}">
        <p14:creationId xmlns:p14="http://schemas.microsoft.com/office/powerpoint/2010/main" val="1270084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25EB99F-4325-4B39-8E40-907F48E08355}"/>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Example of wire wound resistor code</a:t>
            </a:r>
            <a:endParaRPr lang="lt-LT" sz="4500" dirty="0"/>
          </a:p>
        </p:txBody>
      </p:sp>
      <p:sp>
        <p:nvSpPr>
          <p:cNvPr id="3" name="Turinio vietos rezervavimo ženklas 2">
            <a:extLst>
              <a:ext uri="{FF2B5EF4-FFF2-40B4-BE49-F238E27FC236}">
                <a16:creationId xmlns:a16="http://schemas.microsoft.com/office/drawing/2014/main" id="{9F2B0C91-1ED9-435E-A4B2-F35CFCD0A57E}"/>
              </a:ext>
            </a:extLst>
          </p:cNvPr>
          <p:cNvSpPr>
            <a:spLocks noGrp="1"/>
          </p:cNvSpPr>
          <p:nvPr>
            <p:ph idx="1"/>
          </p:nvPr>
        </p:nvSpPr>
        <p:spPr>
          <a:xfrm>
            <a:off x="838200" y="3984170"/>
            <a:ext cx="10515600" cy="522515"/>
          </a:xfrm>
        </p:spPr>
        <p:txBody>
          <a:bodyPr>
            <a:normAutofit/>
          </a:bodyPr>
          <a:lstStyle/>
          <a:p>
            <a:pPr marL="0" indent="0" algn="ctr">
              <a:buNone/>
            </a:pPr>
            <a:r>
              <a:rPr lang="en-US" sz="3000" u="sng" dirty="0">
                <a:latin typeface="Times New Roman" panose="02020603050405020304" pitchFamily="18" charset="0"/>
                <a:cs typeface="Times New Roman" panose="02020603050405020304" pitchFamily="18" charset="0"/>
              </a:rPr>
              <a:t>Code</a:t>
            </a:r>
            <a:r>
              <a:rPr lang="lt-LT" sz="3000" u="sng" dirty="0">
                <a:latin typeface="Times New Roman" panose="02020603050405020304" pitchFamily="18" charset="0"/>
                <a:cs typeface="Times New Roman" panose="02020603050405020304" pitchFamily="18" charset="0"/>
              </a:rPr>
              <a:t>: 10R J 50W</a:t>
            </a:r>
          </a:p>
        </p:txBody>
      </p:sp>
      <p:pic>
        <p:nvPicPr>
          <p:cNvPr id="4" name="Paveikslėlis 3">
            <a:extLst>
              <a:ext uri="{FF2B5EF4-FFF2-40B4-BE49-F238E27FC236}">
                <a16:creationId xmlns:a16="http://schemas.microsoft.com/office/drawing/2014/main" id="{33B3F862-AE6E-4A0E-B8AE-21BE22A2A6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1832" y="1436846"/>
            <a:ext cx="4648336" cy="2324168"/>
          </a:xfrm>
          <a:prstGeom prst="roundRect">
            <a:avLst/>
          </a:prstGeom>
        </p:spPr>
      </p:pic>
      <p:sp>
        <p:nvSpPr>
          <p:cNvPr id="5" name="Turinio vietos rezervavimo ženklas 2">
            <a:extLst>
              <a:ext uri="{FF2B5EF4-FFF2-40B4-BE49-F238E27FC236}">
                <a16:creationId xmlns:a16="http://schemas.microsoft.com/office/drawing/2014/main" id="{8E6607D7-90F8-4F02-938B-9D4D91F553F5}"/>
              </a:ext>
            </a:extLst>
          </p:cNvPr>
          <p:cNvSpPr txBox="1">
            <a:spLocks/>
          </p:cNvSpPr>
          <p:nvPr/>
        </p:nvSpPr>
        <p:spPr>
          <a:xfrm>
            <a:off x="887963" y="4743060"/>
            <a:ext cx="10515600" cy="2021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lt-LT" sz="3000" dirty="0" err="1">
                <a:latin typeface="Times New Roman" panose="02020603050405020304" pitchFamily="18" charset="0"/>
                <a:cs typeface="Times New Roman" panose="02020603050405020304" pitchFamily="18" charset="0"/>
              </a:rPr>
              <a:t>Resistance</a:t>
            </a:r>
            <a:r>
              <a:rPr lang="lt-LT" sz="3000" dirty="0">
                <a:latin typeface="Times New Roman" panose="02020603050405020304" pitchFamily="18" charset="0"/>
                <a:cs typeface="Times New Roman" panose="02020603050405020304" pitchFamily="18" charset="0"/>
              </a:rPr>
              <a:t> : 10 omų;</a:t>
            </a:r>
          </a:p>
          <a:p>
            <a:pPr algn="just"/>
            <a:r>
              <a:rPr lang="lt-LT" sz="3000" dirty="0" err="1">
                <a:latin typeface="Times New Roman" panose="02020603050405020304" pitchFamily="18" charset="0"/>
                <a:cs typeface="Times New Roman" panose="02020603050405020304" pitchFamily="18" charset="0"/>
              </a:rPr>
              <a:t>Tolerance</a:t>
            </a:r>
            <a:r>
              <a:rPr lang="lt-LT" sz="3000" dirty="0">
                <a:latin typeface="Times New Roman" panose="02020603050405020304" pitchFamily="18" charset="0"/>
                <a:cs typeface="Times New Roman" panose="02020603050405020304" pitchFamily="18" charset="0"/>
              </a:rPr>
              <a:t> : ±5</a:t>
            </a:r>
            <a:r>
              <a:rPr lang="en-US"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Power : 50 wat</a:t>
            </a:r>
            <a:r>
              <a:rPr lang="lt-LT" sz="3000" dirty="0">
                <a:latin typeface="Times New Roman" panose="02020603050405020304" pitchFamily="18" charset="0"/>
                <a:cs typeface="Times New Roman" panose="02020603050405020304" pitchFamily="18" charset="0"/>
              </a:rPr>
              <a:t>ų. </a:t>
            </a:r>
          </a:p>
        </p:txBody>
      </p:sp>
    </p:spTree>
    <p:extLst>
      <p:ext uri="{BB962C8B-B14F-4D97-AF65-F5344CB8AC3E}">
        <p14:creationId xmlns:p14="http://schemas.microsoft.com/office/powerpoint/2010/main" val="344496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21FD4CD-617A-4B0E-8A56-3083A09A08DA}"/>
              </a:ext>
            </a:extLst>
          </p:cNvPr>
          <p:cNvSpPr>
            <a:spLocks noGrp="1"/>
          </p:cNvSpPr>
          <p:nvPr>
            <p:ph type="title"/>
          </p:nvPr>
        </p:nvSpPr>
        <p:spPr/>
        <p:txBody>
          <a:bodyPr>
            <a:no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Variable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b="1" dirty="0">
              <a:effectLst>
                <a:outerShdw blurRad="38100" dist="38100" dir="2700000" algn="tl">
                  <a:srgbClr val="000000">
                    <a:alpha val="43137"/>
                  </a:srgbClr>
                </a:outerShdw>
              </a:effectLst>
            </a:endParaRPr>
          </a:p>
        </p:txBody>
      </p:sp>
      <p:sp>
        <p:nvSpPr>
          <p:cNvPr id="3" name="Turinio vietos rezervavimo ženklas 2">
            <a:extLst>
              <a:ext uri="{FF2B5EF4-FFF2-40B4-BE49-F238E27FC236}">
                <a16:creationId xmlns:a16="http://schemas.microsoft.com/office/drawing/2014/main" id="{61DC7C46-D301-4C42-A540-78B2AA01DD3E}"/>
              </a:ext>
            </a:extLst>
          </p:cNvPr>
          <p:cNvSpPr>
            <a:spLocks noGrp="1"/>
          </p:cNvSpPr>
          <p:nvPr>
            <p:ph idx="1"/>
          </p:nvPr>
        </p:nvSpPr>
        <p:spPr>
          <a:xfrm>
            <a:off x="838200" y="1769641"/>
            <a:ext cx="10515600" cy="4351338"/>
          </a:xfrm>
        </p:spPr>
        <p:txBody>
          <a:bodyPr>
            <a:normAutofit/>
          </a:bodyPr>
          <a:lstStyle/>
          <a:p>
            <a:pPr algn="just"/>
            <a:r>
              <a:rPr lang="en-US" sz="3000" dirty="0">
                <a:latin typeface="Times New Roman" panose="02020603050405020304" pitchFamily="18" charset="0"/>
                <a:cs typeface="Times New Roman" panose="02020603050405020304" pitchFamily="18" charset="0"/>
              </a:rPr>
              <a:t>As the name implies this is an adjustable resistance resistor</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 essence of this type of component is a certain resistive material and contact, which is moved around or along it, thus changing the resistance between the ends of the contacts</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8D43D365-45C7-4229-9CF6-F69D404B5DF7}"/>
              </a:ext>
            </a:extLst>
          </p:cNvPr>
          <p:cNvPicPr>
            <a:picLocks noChangeAspect="1"/>
          </p:cNvPicPr>
          <p:nvPr/>
        </p:nvPicPr>
        <p:blipFill rotWithShape="1">
          <a:blip r:embed="rId2"/>
          <a:srcRect l="10417" t="5282" r="12100" b="1545"/>
          <a:stretch/>
        </p:blipFill>
        <p:spPr>
          <a:xfrm>
            <a:off x="6676829" y="3890060"/>
            <a:ext cx="2738535" cy="2814081"/>
          </a:xfrm>
          <a:prstGeom prst="roundRect">
            <a:avLst/>
          </a:prstGeom>
        </p:spPr>
      </p:pic>
      <p:pic>
        <p:nvPicPr>
          <p:cNvPr id="6" name="Paveikslėlis 5">
            <a:extLst>
              <a:ext uri="{FF2B5EF4-FFF2-40B4-BE49-F238E27FC236}">
                <a16:creationId xmlns:a16="http://schemas.microsoft.com/office/drawing/2014/main" id="{7F031504-564D-4D28-95CD-1CBBAFAD5B1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5455" r="34924" b="31763"/>
          <a:stretch/>
        </p:blipFill>
        <p:spPr>
          <a:xfrm>
            <a:off x="3260275" y="3429000"/>
            <a:ext cx="2591357" cy="1600200"/>
          </a:xfrm>
          <a:prstGeom prst="rect">
            <a:avLst/>
          </a:prstGeom>
        </p:spPr>
      </p:pic>
      <p:pic>
        <p:nvPicPr>
          <p:cNvPr id="7" name="Paveikslėlis 6">
            <a:extLst>
              <a:ext uri="{FF2B5EF4-FFF2-40B4-BE49-F238E27FC236}">
                <a16:creationId xmlns:a16="http://schemas.microsoft.com/office/drawing/2014/main" id="{DBC71C4C-6E9D-44AA-8FB5-E9F5103E0900}"/>
              </a:ext>
            </a:extLst>
          </p:cNvPr>
          <p:cNvPicPr>
            <a:picLocks noChangeAspect="1"/>
          </p:cNvPicPr>
          <p:nvPr/>
        </p:nvPicPr>
        <p:blipFill rotWithShape="1">
          <a:blip r:embed="rId4">
            <a:extLst>
              <a:ext uri="{28A0092B-C50C-407E-A947-70E740481C1C}">
                <a14:useLocalDpi xmlns:a14="http://schemas.microsoft.com/office/drawing/2010/main" val="0"/>
              </a:ext>
            </a:extLst>
          </a:blip>
          <a:srcRect l="37692" r="38316" b="37108"/>
          <a:stretch/>
        </p:blipFill>
        <p:spPr>
          <a:xfrm>
            <a:off x="3170854" y="5029200"/>
            <a:ext cx="2925146" cy="1411083"/>
          </a:xfrm>
          <a:prstGeom prst="rect">
            <a:avLst/>
          </a:prstGeom>
        </p:spPr>
      </p:pic>
    </p:spTree>
    <p:extLst>
      <p:ext uri="{BB962C8B-B14F-4D97-AF65-F5344CB8AC3E}">
        <p14:creationId xmlns:p14="http://schemas.microsoft.com/office/powerpoint/2010/main" val="629675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9FFA9EA-AA79-42EC-9F6C-6E6C8921E2BD}"/>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Potentiometers</a:t>
            </a:r>
            <a:endParaRPr lang="lt-LT" sz="4500" b="1" dirty="0">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0003F7E-9D39-42FA-935B-02D4BA192A59}"/>
              </a:ext>
            </a:extLst>
          </p:cNvPr>
          <p:cNvSpPr>
            <a:spLocks noGrp="1"/>
          </p:cNvSpPr>
          <p:nvPr>
            <p:ph idx="1"/>
          </p:nvPr>
        </p:nvSpPr>
        <p:spPr/>
        <p:txBody>
          <a:bodyPr>
            <a:normAutofit/>
          </a:bodyPr>
          <a:lstStyle/>
          <a:p>
            <a:pPr algn="just">
              <a:lnSpc>
                <a:spcPct val="100000"/>
              </a:lnSpc>
            </a:pPr>
            <a:r>
              <a:rPr lang="en-US" sz="3000" dirty="0" err="1">
                <a:latin typeface="Times New Roman" panose="02020603050405020304" pitchFamily="18" charset="0"/>
                <a:cs typeface="Times New Roman" panose="02020603050405020304" pitchFamily="18" charset="0"/>
              </a:rPr>
              <a:t>Iin</a:t>
            </a:r>
            <a:r>
              <a:rPr lang="en-US" sz="3000" dirty="0">
                <a:latin typeface="Times New Roman" panose="02020603050405020304" pitchFamily="18" charset="0"/>
                <a:cs typeface="Times New Roman" panose="02020603050405020304" pitchFamily="18" charset="0"/>
              </a:rPr>
              <a:t> principle they are very similar to dimmable resistors and can be used as variable resistors if only 2 of the 3 contacts are used.</a:t>
            </a:r>
          </a:p>
          <a:p>
            <a:pPr algn="just">
              <a:lnSpc>
                <a:spcPct val="100000"/>
              </a:lnSpc>
            </a:pPr>
            <a:r>
              <a:rPr lang="en-US" sz="3000" dirty="0">
                <a:latin typeface="Times New Roman" panose="02020603050405020304" pitchFamily="18" charset="0"/>
                <a:cs typeface="Times New Roman" panose="02020603050405020304" pitchFamily="18" charset="0"/>
              </a:rPr>
              <a:t>Unlike adjustable resistors, the resistance of the potentiometer does not really change, the potential changes on the central moving contact, as a result of which this component can be thought of as a voltage divider.</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EF8104A6-CF87-4718-84E5-1C844E6EC1D9}"/>
              </a:ext>
            </a:extLst>
          </p:cNvPr>
          <p:cNvPicPr>
            <a:picLocks noChangeAspect="1"/>
          </p:cNvPicPr>
          <p:nvPr/>
        </p:nvPicPr>
        <p:blipFill rotWithShape="1">
          <a:blip r:embed="rId2">
            <a:extLst>
              <a:ext uri="{28A0092B-C50C-407E-A947-70E740481C1C}">
                <a14:useLocalDpi xmlns:a14="http://schemas.microsoft.com/office/drawing/2010/main" val="0"/>
              </a:ext>
            </a:extLst>
          </a:blip>
          <a:srcRect l="2232" t="5659" r="3337" b="4022"/>
          <a:stretch/>
        </p:blipFill>
        <p:spPr>
          <a:xfrm>
            <a:off x="3256277" y="4849202"/>
            <a:ext cx="2346649" cy="1759322"/>
          </a:xfrm>
          <a:prstGeom prst="roundRect">
            <a:avLst/>
          </a:prstGeom>
        </p:spPr>
      </p:pic>
      <p:pic>
        <p:nvPicPr>
          <p:cNvPr id="7" name="Paveikslėlis 6">
            <a:extLst>
              <a:ext uri="{FF2B5EF4-FFF2-40B4-BE49-F238E27FC236}">
                <a16:creationId xmlns:a16="http://schemas.microsoft.com/office/drawing/2014/main" id="{8927C569-65CE-453F-AC31-2F184019D60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9987" b="26148"/>
          <a:stretch/>
        </p:blipFill>
        <p:spPr>
          <a:xfrm>
            <a:off x="6596744" y="5728863"/>
            <a:ext cx="1446244" cy="953938"/>
          </a:xfrm>
          <a:prstGeom prst="rect">
            <a:avLst/>
          </a:prstGeom>
        </p:spPr>
      </p:pic>
      <p:pic>
        <p:nvPicPr>
          <p:cNvPr id="8" name="Paveikslėlis 7">
            <a:extLst>
              <a:ext uri="{FF2B5EF4-FFF2-40B4-BE49-F238E27FC236}">
                <a16:creationId xmlns:a16="http://schemas.microsoft.com/office/drawing/2014/main" id="{29F8C6D9-308B-4702-BD7D-49702B53ED1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735" t="-1702" r="-613" b="36828"/>
          <a:stretch/>
        </p:blipFill>
        <p:spPr>
          <a:xfrm>
            <a:off x="6596744" y="5001075"/>
            <a:ext cx="1455575" cy="727788"/>
          </a:xfrm>
          <a:prstGeom prst="rect">
            <a:avLst/>
          </a:prstGeom>
        </p:spPr>
      </p:pic>
    </p:spTree>
    <p:extLst>
      <p:ext uri="{BB962C8B-B14F-4D97-AF65-F5344CB8AC3E}">
        <p14:creationId xmlns:p14="http://schemas.microsoft.com/office/powerpoint/2010/main" val="2813756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9CFB577-09AD-42B2-A93C-B40A9F87E67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Light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dependent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photoresistor</a:t>
            </a:r>
            <a:endParaRPr lang="lt-LT" sz="4500" b="1" dirty="0">
              <a:effectLst>
                <a:outerShdw blurRad="38100" dist="38100" dir="2700000" algn="tl">
                  <a:srgbClr val="000000">
                    <a:alpha val="43137"/>
                  </a:srgbClr>
                </a:outerShdw>
              </a:effectLst>
            </a:endParaRPr>
          </a:p>
        </p:txBody>
      </p:sp>
      <p:sp>
        <p:nvSpPr>
          <p:cNvPr id="3" name="Turinio vietos rezervavimo ženklas 2">
            <a:extLst>
              <a:ext uri="{FF2B5EF4-FFF2-40B4-BE49-F238E27FC236}">
                <a16:creationId xmlns:a16="http://schemas.microsoft.com/office/drawing/2014/main" id="{C770877F-FDD1-4DEB-B16F-72C32294ED7D}"/>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These are components that change their resistance depending on the intensity of the light falling on it</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They usually have a high resistance when in the dark and a significantly lower resistance when in the light</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4BDD95C6-5F53-4D60-B137-A5A6143A43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027" r="7301"/>
          <a:stretch/>
        </p:blipFill>
        <p:spPr>
          <a:xfrm>
            <a:off x="6889009" y="3933297"/>
            <a:ext cx="2651543" cy="2630787"/>
          </a:xfrm>
          <a:prstGeom prst="roundRect">
            <a:avLst/>
          </a:prstGeom>
        </p:spPr>
      </p:pic>
      <p:pic>
        <p:nvPicPr>
          <p:cNvPr id="6" name="Paveikslėlis 5">
            <a:extLst>
              <a:ext uri="{FF2B5EF4-FFF2-40B4-BE49-F238E27FC236}">
                <a16:creationId xmlns:a16="http://schemas.microsoft.com/office/drawing/2014/main" id="{C495A300-FD09-48D3-87D3-3BC9EC30D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459" y="4442690"/>
            <a:ext cx="5333823" cy="1611999"/>
          </a:xfrm>
          <a:prstGeom prst="rect">
            <a:avLst/>
          </a:prstGeom>
        </p:spPr>
      </p:pic>
    </p:spTree>
    <p:extLst>
      <p:ext uri="{BB962C8B-B14F-4D97-AF65-F5344CB8AC3E}">
        <p14:creationId xmlns:p14="http://schemas.microsoft.com/office/powerpoint/2010/main" val="2901499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39B4F3E-B8EE-4B02-BB9B-CA4E623C8B11}"/>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3D8276ED-9584-47DF-A012-74BBB52816F3}"/>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To understand what these components are, we need to discuss the methods of component assembly on the printed circuit board. Two component assembly methods are used in the design and implementation of printed circuit boards (PCBs).</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2145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3F1517E-13E4-4967-9CD7-530584E9846D}"/>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sp>
        <p:nvSpPr>
          <p:cNvPr id="3" name="Turinio vietos rezervavimo ženklas 2">
            <a:extLst>
              <a:ext uri="{FF2B5EF4-FFF2-40B4-BE49-F238E27FC236}">
                <a16:creationId xmlns:a16="http://schemas.microsoft.com/office/drawing/2014/main" id="{59195DAA-6C7C-4365-B9E0-14E444648ED4}"/>
              </a:ext>
            </a:extLst>
          </p:cNvPr>
          <p:cNvSpPr>
            <a:spLocks noGrp="1"/>
          </p:cNvSpPr>
          <p:nvPr>
            <p:ph idx="1"/>
          </p:nvPr>
        </p:nvSpPr>
        <p:spPr/>
        <p:txBody>
          <a:bodyPr>
            <a:normAutofit/>
          </a:bodyPr>
          <a:lstStyle/>
          <a:p>
            <a:pPr algn="just">
              <a:lnSpc>
                <a:spcPct val="100000"/>
              </a:lnSpc>
            </a:pPr>
            <a:r>
              <a:rPr lang="lt-LT" sz="3000" dirty="0">
                <a:latin typeface="Times New Roman" panose="02020603050405020304" pitchFamily="18" charset="0"/>
                <a:cs typeface="Times New Roman" panose="02020603050405020304" pitchFamily="18" charset="0"/>
              </a:rPr>
              <a:t>SMT- </a:t>
            </a:r>
            <a:r>
              <a:rPr lang="en-US" sz="3000" dirty="0">
                <a:latin typeface="Times New Roman" panose="02020603050405020304" pitchFamily="18" charset="0"/>
                <a:cs typeface="Times New Roman" panose="02020603050405020304" pitchFamily="18" charset="0"/>
              </a:rPr>
              <a:t>Surface mount technology, components that are soldered / mounted on one side of the board (picture on the left).</a:t>
            </a:r>
            <a:endParaRPr lang="lt-LT" sz="3000" dirty="0">
              <a:latin typeface="Times New Roman" panose="02020603050405020304" pitchFamily="18" charset="0"/>
              <a:cs typeface="Times New Roman" panose="02020603050405020304" pitchFamily="18" charset="0"/>
            </a:endParaRPr>
          </a:p>
          <a:p>
            <a:pPr algn="just">
              <a:lnSpc>
                <a:spcPct val="100000"/>
              </a:lnSpc>
            </a:pPr>
            <a:r>
              <a:rPr lang="lt-LT" sz="3000" dirty="0">
                <a:latin typeface="Times New Roman" panose="02020603050405020304" pitchFamily="18" charset="0"/>
                <a:cs typeface="Times New Roman" panose="02020603050405020304" pitchFamily="18" charset="0"/>
              </a:rPr>
              <a:t>THT – </a:t>
            </a:r>
            <a:r>
              <a:rPr lang="en-US" sz="3000" dirty="0">
                <a:latin typeface="Times New Roman" panose="02020603050405020304" pitchFamily="18" charset="0"/>
                <a:cs typeface="Times New Roman" panose="02020603050405020304" pitchFamily="18" charset="0"/>
              </a:rPr>
              <a:t>through hole technology, components are mounted by inserting contacts through a printed circuit board and soldered on the other side (picture on the right)</a:t>
            </a:r>
            <a:r>
              <a:rPr lang="lt-LT" sz="3000" dirty="0">
                <a:latin typeface="Times New Roman" panose="02020603050405020304" pitchFamily="18" charset="0"/>
                <a:cs typeface="Times New Roman" panose="02020603050405020304" pitchFamily="18" charset="0"/>
              </a:rPr>
              <a:t>.</a:t>
            </a:r>
          </a:p>
          <a:p>
            <a:endParaRPr lang="lt-LT" sz="3000" dirty="0"/>
          </a:p>
        </p:txBody>
      </p:sp>
      <p:pic>
        <p:nvPicPr>
          <p:cNvPr id="5" name="Paveikslėlis 4" descr="Paveikslėlis, kuriame yra elektroniniai prietaisai, grandinė&#10;&#10;Automatiškai sugeneruotas aprašymas">
            <a:extLst>
              <a:ext uri="{FF2B5EF4-FFF2-40B4-BE49-F238E27FC236}">
                <a16:creationId xmlns:a16="http://schemas.microsoft.com/office/drawing/2014/main" id="{CECD0208-9A71-4A1C-81E6-75847F1C232A}"/>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65221" y="4828590"/>
            <a:ext cx="3325845" cy="1870788"/>
          </a:xfrm>
          <a:prstGeom prst="roundRect">
            <a:avLst/>
          </a:prstGeom>
        </p:spPr>
      </p:pic>
      <p:pic>
        <p:nvPicPr>
          <p:cNvPr id="7" name="Paveikslėlis 6" descr="Paveikslėlis, kuriame yra žinutė, įrenginys, matuoklis&#10;&#10;Automatiškai sugeneruotas aprašymas">
            <a:extLst>
              <a:ext uri="{FF2B5EF4-FFF2-40B4-BE49-F238E27FC236}">
                <a16:creationId xmlns:a16="http://schemas.microsoft.com/office/drawing/2014/main" id="{C3D7C094-6A68-4E55-B86E-EAD3281170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1739" y="4905568"/>
            <a:ext cx="2861388" cy="1716833"/>
          </a:xfrm>
          <a:prstGeom prst="rect">
            <a:avLst/>
          </a:prstGeom>
        </p:spPr>
      </p:pic>
    </p:spTree>
    <p:extLst>
      <p:ext uri="{BB962C8B-B14F-4D97-AF65-F5344CB8AC3E}">
        <p14:creationId xmlns:p14="http://schemas.microsoft.com/office/powerpoint/2010/main" val="2010895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5600022-59E6-4F6B-A619-92B9DEE8B1A6}"/>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sp>
        <p:nvSpPr>
          <p:cNvPr id="3" name="Turinio vietos rezervavimo ženklas 2">
            <a:extLst>
              <a:ext uri="{FF2B5EF4-FFF2-40B4-BE49-F238E27FC236}">
                <a16:creationId xmlns:a16="http://schemas.microsoft.com/office/drawing/2014/main" id="{C55FFEE0-0413-415C-AE68-9647E0CF374E}"/>
              </a:ext>
            </a:extLst>
          </p:cNvPr>
          <p:cNvSpPr>
            <a:spLocks noGrp="1"/>
          </p:cNvSpPr>
          <p:nvPr>
            <p:ph idx="1"/>
          </p:nvPr>
        </p:nvSpPr>
        <p:spPr/>
        <p:txBody>
          <a:bodyPr>
            <a:normAutofit lnSpcReduction="10000"/>
          </a:bodyPr>
          <a:lstStyle/>
          <a:p>
            <a:pPr algn="just"/>
            <a:r>
              <a:rPr lang="en-US" sz="3000" dirty="0">
                <a:latin typeface="Times New Roman" panose="02020603050405020304" pitchFamily="18" charset="0"/>
                <a:cs typeface="Times New Roman" panose="02020603050405020304" pitchFamily="18" charset="0"/>
              </a:rPr>
              <a:t>Thus, SMD resistors are resistors that are mounted and soldered on one side of the board</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Compared to simple THT resistors, their shape is usually square and they are significantly, significantly smaller than simple resistors.</a:t>
            </a:r>
          </a:p>
          <a:p>
            <a:pPr algn="just"/>
            <a:r>
              <a:rPr lang="en-US" sz="3000" dirty="0">
                <a:latin typeface="Times New Roman" panose="02020603050405020304" pitchFamily="18" charset="0"/>
                <a:cs typeface="Times New Roman" panose="02020603050405020304" pitchFamily="18" charset="0"/>
              </a:rPr>
              <a:t>The size of SMD components is determined by their package. It basically describes the size of the components used in it. The most commonly used SMT package is 0402. The size of the resistor included in this package can be approximately 1mm x 0.5mm</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777186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761E9B8-F8F3-4524-9323-CA1C9E58639D}"/>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resistors</a:t>
            </a:r>
            <a:endParaRPr lang="lt-LT" sz="4500" dirty="0"/>
          </a:p>
        </p:txBody>
      </p:sp>
      <p:sp>
        <p:nvSpPr>
          <p:cNvPr id="3" name="Turinio vietos rezervavimo ženklas 2">
            <a:extLst>
              <a:ext uri="{FF2B5EF4-FFF2-40B4-BE49-F238E27FC236}">
                <a16:creationId xmlns:a16="http://schemas.microsoft.com/office/drawing/2014/main" id="{5D54FFA7-DC58-46EC-B9C8-52E226A49F9B}"/>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Due to the small size of the components, it is no longer possible to use color codes to separate them, so the coding of SMD resistors consists of numbers.</a:t>
            </a:r>
          </a:p>
          <a:p>
            <a:pPr algn="just">
              <a:lnSpc>
                <a:spcPct val="100000"/>
              </a:lnSpc>
            </a:pPr>
            <a:r>
              <a:rPr lang="lt-LT" sz="3000" dirty="0">
                <a:latin typeface="Times New Roman" panose="02020603050405020304" pitchFamily="18" charset="0"/>
                <a:cs typeface="Times New Roman" panose="02020603050405020304" pitchFamily="18" charset="0"/>
              </a:rPr>
              <a:t>3-digit </a:t>
            </a:r>
            <a:r>
              <a:rPr lang="lt-LT" sz="3000" dirty="0" err="1">
                <a:latin typeface="Times New Roman" panose="02020603050405020304" pitchFamily="18" charset="0"/>
                <a:cs typeface="Times New Roman" panose="02020603050405020304" pitchFamily="18" charset="0"/>
              </a:rPr>
              <a:t>encoding</a:t>
            </a:r>
            <a:r>
              <a:rPr lang="en-US"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3-digit encoding;</a:t>
            </a:r>
            <a:endParaRPr lang="lt-LT" sz="3000" dirty="0">
              <a:latin typeface="Times New Roman" panose="02020603050405020304" pitchFamily="18" charset="0"/>
              <a:cs typeface="Times New Roman" panose="02020603050405020304" pitchFamily="18" charset="0"/>
            </a:endParaRPr>
          </a:p>
          <a:p>
            <a:pPr algn="just">
              <a:lnSpc>
                <a:spcPct val="100000"/>
              </a:lnSpc>
            </a:pPr>
            <a:r>
              <a:rPr lang="lt-LT" sz="3000" dirty="0">
                <a:latin typeface="Times New Roman" panose="02020603050405020304" pitchFamily="18" charset="0"/>
                <a:cs typeface="Times New Roman" panose="02020603050405020304" pitchFamily="18" charset="0"/>
              </a:rPr>
              <a:t>N</a:t>
            </a:r>
            <a:r>
              <a:rPr lang="en-US" sz="3000" dirty="0" err="1">
                <a:latin typeface="Times New Roman" panose="02020603050405020304" pitchFamily="18" charset="0"/>
                <a:cs typeface="Times New Roman" panose="02020603050405020304" pitchFamily="18" charset="0"/>
              </a:rPr>
              <a:t>ew</a:t>
            </a:r>
            <a:r>
              <a:rPr lang="lt-LT" sz="3000" dirty="0">
                <a:latin typeface="Times New Roman" panose="02020603050405020304" pitchFamily="18" charset="0"/>
                <a:cs typeface="Times New Roman" panose="02020603050405020304" pitchFamily="18" charset="0"/>
              </a:rPr>
              <a:t> EIA-96 </a:t>
            </a:r>
            <a:r>
              <a:rPr lang="en-US" sz="3000" dirty="0">
                <a:latin typeface="Times New Roman" panose="02020603050405020304" pitchFamily="18" charset="0"/>
                <a:cs typeface="Times New Roman" panose="02020603050405020304" pitchFamily="18" charset="0"/>
              </a:rPr>
              <a:t>encoding.</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329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ADE48BE-3B8F-4EF9-9402-73BBE682079B}"/>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3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a:t>
            </a:r>
            <a:endParaRPr lang="lt-LT" sz="4500" dirty="0"/>
          </a:p>
        </p:txBody>
      </p:sp>
      <p:sp>
        <p:nvSpPr>
          <p:cNvPr id="3" name="Turinio vietos rezervavimo ženklas 2">
            <a:extLst>
              <a:ext uri="{FF2B5EF4-FFF2-40B4-BE49-F238E27FC236}">
                <a16:creationId xmlns:a16="http://schemas.microsoft.com/office/drawing/2014/main" id="{405414BB-E59D-4FFD-AF73-7D2A3C784B0C}"/>
              </a:ext>
            </a:extLst>
          </p:cNvPr>
          <p:cNvSpPr>
            <a:spLocks noGrp="1"/>
          </p:cNvSpPr>
          <p:nvPr>
            <p:ph idx="1"/>
          </p:nvPr>
        </p:nvSpPr>
        <p:spPr>
          <a:xfrm>
            <a:off x="838200" y="1825624"/>
            <a:ext cx="10515600" cy="2359155"/>
          </a:xfrm>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As with color band coding, the first 2 digits indicate the resistor resistance and the third digit indicates the multiplier.</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If the resistance of the component is less than 10Ω, the letter R is used</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189B4441-29B4-406C-9E74-70881FF1BBBE}"/>
              </a:ext>
            </a:extLst>
          </p:cNvPr>
          <p:cNvPicPr>
            <a:picLocks noChangeAspect="1"/>
          </p:cNvPicPr>
          <p:nvPr/>
        </p:nvPicPr>
        <p:blipFill>
          <a:blip r:embed="rId2"/>
          <a:stretch>
            <a:fillRect/>
          </a:stretch>
        </p:blipFill>
        <p:spPr>
          <a:xfrm>
            <a:off x="4604193" y="4222912"/>
            <a:ext cx="2983614" cy="1291415"/>
          </a:xfrm>
          <a:prstGeom prst="rect">
            <a:avLst/>
          </a:prstGeom>
        </p:spPr>
      </p:pic>
      <mc:AlternateContent xmlns:mc="http://schemas.openxmlformats.org/markup-compatibility/2006" xmlns:a14="http://schemas.microsoft.com/office/drawing/2010/main">
        <mc:Choice Requires="a14">
          <p:sp>
            <p:nvSpPr>
              <p:cNvPr id="6" name="Turinio vietos rezervavimo ženklas 2">
                <a:extLst>
                  <a:ext uri="{FF2B5EF4-FFF2-40B4-BE49-F238E27FC236}">
                    <a16:creationId xmlns:a16="http://schemas.microsoft.com/office/drawing/2014/main" id="{7658DCB4-7A1A-4307-9F43-8F58A188B111}"/>
                  </a:ext>
                </a:extLst>
              </p:cNvPr>
              <p:cNvSpPr txBox="1">
                <a:spLocks/>
              </p:cNvSpPr>
              <p:nvPr/>
            </p:nvSpPr>
            <p:spPr>
              <a:xfrm>
                <a:off x="838200" y="5514327"/>
                <a:ext cx="10515600" cy="1167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14:m>
                  <m:oMathPara xmlns:m="http://schemas.openxmlformats.org/officeDocument/2006/math">
                    <m:oMathParaPr>
                      <m:jc m:val="centerGroup"/>
                    </m:oMathParaPr>
                    <m:oMath xmlns:m="http://schemas.openxmlformats.org/officeDocument/2006/math">
                      <m:r>
                        <a:rPr lang="lt-LT" sz="3000" b="0" i="1" smtClean="0">
                          <a:latin typeface="Cambria Math" panose="02040503050406030204" pitchFamily="18" charset="0"/>
                          <a:cs typeface="Times New Roman" panose="02020603050405020304" pitchFamily="18" charset="0"/>
                        </a:rPr>
                        <m:t>10 </m:t>
                      </m:r>
                      <m:r>
                        <a:rPr lang="lt-LT" sz="3000" b="0" i="1" smtClean="0">
                          <a:latin typeface="Cambria Math" panose="02040503050406030204" pitchFamily="18" charset="0"/>
                          <a:ea typeface="Cambria Math" panose="02040503050406030204" pitchFamily="18" charset="0"/>
                          <a:cs typeface="Times New Roman" panose="02020603050405020304" pitchFamily="18" charset="0"/>
                        </a:rPr>
                        <m:t>× </m:t>
                      </m:r>
                      <m:sSup>
                        <m:sSupPr>
                          <m:ctrlPr>
                            <a:rPr lang="lt-LT" sz="3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lt-LT" sz="3000" b="0" i="1" smtClean="0">
                              <a:latin typeface="Cambria Math" panose="02040503050406030204" pitchFamily="18" charset="0"/>
                              <a:ea typeface="Cambria Math" panose="02040503050406030204" pitchFamily="18" charset="0"/>
                              <a:cs typeface="Times New Roman" panose="02020603050405020304" pitchFamily="18" charset="0"/>
                            </a:rPr>
                            <m:t>10</m:t>
                          </m:r>
                        </m:e>
                        <m:sup>
                          <m:r>
                            <a:rPr lang="lt-LT" sz="3000"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lt-LT" sz="3000" b="0" i="1" smtClean="0">
                          <a:latin typeface="Cambria Math" panose="02040503050406030204" pitchFamily="18" charset="0"/>
                          <a:ea typeface="Cambria Math" panose="02040503050406030204" pitchFamily="18" charset="0"/>
                          <a:cs typeface="Times New Roman" panose="02020603050405020304" pitchFamily="18" charset="0"/>
                        </a:rPr>
                        <m:t> =1000</m:t>
                      </m:r>
                      <m:r>
                        <m:rPr>
                          <m:sty m:val="p"/>
                        </m:rPr>
                        <a:rPr lang="el-GR" sz="3000" b="0" i="1" smtClean="0">
                          <a:latin typeface="Cambria Math" panose="02040503050406030204" pitchFamily="18" charset="0"/>
                          <a:ea typeface="Cambria Math" panose="02040503050406030204" pitchFamily="18" charset="0"/>
                          <a:cs typeface="Times New Roman" panose="02020603050405020304" pitchFamily="18" charset="0"/>
                        </a:rPr>
                        <m:t>Ω</m:t>
                      </m:r>
                      <m:r>
                        <a:rPr lang="lt-LT" sz="3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𝑜𝑟</m:t>
                      </m:r>
                      <m:r>
                        <a:rPr lang="lt-LT" sz="3000" b="0" i="1" smtClean="0">
                          <a:latin typeface="Cambria Math" panose="02040503050406030204" pitchFamily="18" charset="0"/>
                          <a:ea typeface="Cambria Math" panose="02040503050406030204" pitchFamily="18" charset="0"/>
                          <a:cs typeface="Times New Roman" panose="02020603050405020304" pitchFamily="18" charset="0"/>
                        </a:rPr>
                        <m:t> 1</m:t>
                      </m:r>
                      <m:r>
                        <a:rPr lang="lt-LT" sz="3000" b="0" i="1" smtClean="0">
                          <a:latin typeface="Cambria Math" panose="02040503050406030204" pitchFamily="18" charset="0"/>
                          <a:ea typeface="Cambria Math" panose="02040503050406030204" pitchFamily="18" charset="0"/>
                          <a:cs typeface="Times New Roman" panose="02020603050405020304" pitchFamily="18" charset="0"/>
                        </a:rPr>
                        <m:t>𝑘</m:t>
                      </m:r>
                      <m:r>
                        <m:rPr>
                          <m:sty m:val="p"/>
                        </m:rPr>
                        <a:rPr lang="el-GR" sz="3000" b="0" i="1" smtClean="0">
                          <a:latin typeface="Cambria Math" panose="02040503050406030204" pitchFamily="18" charset="0"/>
                          <a:ea typeface="Cambria Math" panose="02040503050406030204" pitchFamily="18" charset="0"/>
                          <a:cs typeface="Times New Roman" panose="02020603050405020304" pitchFamily="18" charset="0"/>
                        </a:rPr>
                        <m:t>Ω</m:t>
                      </m:r>
                    </m:oMath>
                  </m:oMathPara>
                </a14:m>
                <a:endParaRPr lang="lt-LT" sz="3000" dirty="0">
                  <a:latin typeface="Times New Roman" panose="02020603050405020304" pitchFamily="18" charset="0"/>
                  <a:cs typeface="Times New Roman" panose="02020603050405020304" pitchFamily="18" charset="0"/>
                </a:endParaRPr>
              </a:p>
            </p:txBody>
          </p:sp>
        </mc:Choice>
        <mc:Fallback xmlns="">
          <p:sp>
            <p:nvSpPr>
              <p:cNvPr id="6" name="Turinio vietos rezervavimo ženklas 2">
                <a:extLst>
                  <a:ext uri="{FF2B5EF4-FFF2-40B4-BE49-F238E27FC236}">
                    <a16:creationId xmlns:a16="http://schemas.microsoft.com/office/drawing/2014/main" id="{7658DCB4-7A1A-4307-9F43-8F58A188B111}"/>
                  </a:ext>
                </a:extLst>
              </p:cNvPr>
              <p:cNvSpPr txBox="1">
                <a:spLocks noRot="1" noChangeAspect="1" noMove="1" noResize="1" noEditPoints="1" noAdjustHandles="1" noChangeArrowheads="1" noChangeShapeType="1" noTextEdit="1"/>
              </p:cNvSpPr>
              <p:nvPr/>
            </p:nvSpPr>
            <p:spPr>
              <a:xfrm>
                <a:off x="838200" y="5514327"/>
                <a:ext cx="10515600" cy="1167606"/>
              </a:xfrm>
              <a:prstGeom prst="rect">
                <a:avLst/>
              </a:prstGeom>
              <a:blipFill>
                <a:blip r:embed="rId3"/>
                <a:stretch>
                  <a:fillRect/>
                </a:stretch>
              </a:blipFill>
            </p:spPr>
            <p:txBody>
              <a:bodyPr/>
              <a:lstStyle/>
              <a:p>
                <a:r>
                  <a:rPr lang="lt-LT">
                    <a:noFill/>
                  </a:rPr>
                  <a:t> </a:t>
                </a:r>
              </a:p>
            </p:txBody>
          </p:sp>
        </mc:Fallback>
      </mc:AlternateContent>
    </p:spTree>
    <p:extLst>
      <p:ext uri="{BB962C8B-B14F-4D97-AF65-F5344CB8AC3E}">
        <p14:creationId xmlns:p14="http://schemas.microsoft.com/office/powerpoint/2010/main" val="2239603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91205E89-0F66-4097-B6D7-4AFDCEC13EBF}"/>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works</a:t>
            </a:r>
            <a:endPar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A0C23207-05BC-40D9-AB71-48E513F9BC4A}"/>
              </a:ext>
            </a:extLst>
          </p:cNvPr>
          <p:cNvSpPr>
            <a:spLocks noGrp="1"/>
          </p:cNvSpPr>
          <p:nvPr>
            <p:ph idx="1"/>
          </p:nvPr>
        </p:nvSpPr>
        <p:spPr>
          <a:xfrm>
            <a:off x="838200" y="2065143"/>
            <a:ext cx="10633788" cy="4466286"/>
          </a:xfrm>
        </p:spPr>
        <p:txBody>
          <a:bodyPr>
            <a:normAutofit fontScale="92500" lnSpcReduction="10000"/>
          </a:bodyPr>
          <a:lstStyle/>
          <a:p>
            <a:pPr algn="just"/>
            <a:r>
              <a:rPr lang="en-US" sz="3200" dirty="0">
                <a:latin typeface="Times New Roman" panose="02020603050405020304" pitchFamily="18" charset="0"/>
                <a:cs typeface="Times New Roman" panose="02020603050405020304" pitchFamily="18" charset="0"/>
              </a:rPr>
              <a:t>In total we will have 10 practical lectures;</a:t>
            </a:r>
            <a:endParaRPr lang="lt-LT"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8 planned laboratory works;</a:t>
            </a:r>
            <a:endParaRPr lang="lt-LT"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2 laboratory work defenses;</a:t>
            </a:r>
            <a:endParaRPr lang="lt-LT" sz="3200" dirty="0">
              <a:latin typeface="Times New Roman" panose="02020603050405020304" pitchFamily="18" charset="0"/>
              <a:cs typeface="Times New Roman" panose="02020603050405020304" pitchFamily="18" charset="0"/>
            </a:endParaRP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We will do what we can with distance learning;</a:t>
            </a:r>
            <a:endParaRPr lang="lt-LT" sz="3200" dirty="0">
              <a:latin typeface="Times New Roman" panose="02020603050405020304" pitchFamily="18" charset="0"/>
              <a:cs typeface="Times New Roman" panose="02020603050405020304" pitchFamily="18" charset="0"/>
            </a:endParaRPr>
          </a:p>
          <a:p>
            <a:pPr algn="just"/>
            <a:endParaRPr lang="lt-LT"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We will do as much as we can</a:t>
            </a:r>
            <a:r>
              <a:rPr lang="lt-LT" sz="32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776877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E1FACA8-187D-46B4-A3AE-AC2ECBB02436}"/>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3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a:t>
            </a:r>
            <a:endParaRPr lang="lt-LT" sz="4500" dirty="0"/>
          </a:p>
        </p:txBody>
      </p:sp>
      <p:pic>
        <p:nvPicPr>
          <p:cNvPr id="5" name="Turinio vietos rezervavimo ženklas 4">
            <a:extLst>
              <a:ext uri="{FF2B5EF4-FFF2-40B4-BE49-F238E27FC236}">
                <a16:creationId xmlns:a16="http://schemas.microsoft.com/office/drawing/2014/main" id="{743B2984-58AB-4EDE-81F5-B2C1D72BA4CB}"/>
              </a:ext>
            </a:extLst>
          </p:cNvPr>
          <p:cNvPicPr>
            <a:picLocks noGrp="1" noChangeAspect="1"/>
          </p:cNvPicPr>
          <p:nvPr>
            <p:ph idx="1"/>
          </p:nvPr>
        </p:nvPicPr>
        <p:blipFill>
          <a:blip r:embed="rId2"/>
          <a:stretch>
            <a:fillRect/>
          </a:stretch>
        </p:blipFill>
        <p:spPr>
          <a:xfrm>
            <a:off x="4709637" y="3066954"/>
            <a:ext cx="2772724" cy="1260329"/>
          </a:xfrm>
        </p:spPr>
      </p:pic>
      <p:sp>
        <p:nvSpPr>
          <p:cNvPr id="6" name="TextBox 5">
            <a:extLst>
              <a:ext uri="{FF2B5EF4-FFF2-40B4-BE49-F238E27FC236}">
                <a16:creationId xmlns:a16="http://schemas.microsoft.com/office/drawing/2014/main" id="{B82996FC-6774-466C-A4BF-D527F00F6450}"/>
              </a:ext>
            </a:extLst>
          </p:cNvPr>
          <p:cNvSpPr txBox="1"/>
          <p:nvPr/>
        </p:nvSpPr>
        <p:spPr>
          <a:xfrm>
            <a:off x="3086877" y="4416299"/>
            <a:ext cx="6018245" cy="553998"/>
          </a:xfrm>
          <a:prstGeom prst="rect">
            <a:avLst/>
          </a:prstGeom>
          <a:noFill/>
        </p:spPr>
        <p:txBody>
          <a:bodyPr wrap="square" rtlCol="0">
            <a:spAutoFit/>
          </a:bodyPr>
          <a:lstStyle/>
          <a:p>
            <a:pPr algn="ctr"/>
            <a:r>
              <a:rPr lang="lt-LT" sz="3000" dirty="0">
                <a:latin typeface="Times New Roman" panose="02020603050405020304" pitchFamily="18" charset="0"/>
                <a:cs typeface="Times New Roman" panose="02020603050405020304" pitchFamily="18" charset="0"/>
              </a:rPr>
              <a:t>3,3</a:t>
            </a:r>
            <a:r>
              <a:rPr lang="el-GR" sz="3000" dirty="0">
                <a:latin typeface="Times New Roman" panose="02020603050405020304" pitchFamily="18" charset="0"/>
                <a:cs typeface="Times New Roman" panose="02020603050405020304" pitchFamily="18" charset="0"/>
              </a:rPr>
              <a:t>Ω</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09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E8B9412-F128-4C8D-B08E-D26875526652}"/>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4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a:t>
            </a:r>
            <a:endParaRPr lang="lt-LT" sz="4500" dirty="0"/>
          </a:p>
        </p:txBody>
      </p:sp>
      <p:sp>
        <p:nvSpPr>
          <p:cNvPr id="3" name="Turinio vietos rezervavimo ženklas 2">
            <a:extLst>
              <a:ext uri="{FF2B5EF4-FFF2-40B4-BE49-F238E27FC236}">
                <a16:creationId xmlns:a16="http://schemas.microsoft.com/office/drawing/2014/main" id="{2D8E4BE9-80C1-4E37-9B0E-AF2102852986}"/>
              </a:ext>
            </a:extLst>
          </p:cNvPr>
          <p:cNvSpPr>
            <a:spLocks noGrp="1"/>
          </p:cNvSpPr>
          <p:nvPr>
            <p:ph idx="1"/>
          </p:nvPr>
        </p:nvSpPr>
        <p:spPr>
          <a:xfrm>
            <a:off x="838200" y="1825625"/>
            <a:ext cx="10515600" cy="2214530"/>
          </a:xfrm>
        </p:spPr>
        <p:txBody>
          <a:bodyPr>
            <a:noAutofit/>
          </a:bodyPr>
          <a:lstStyle/>
          <a:p>
            <a:pPr algn="just">
              <a:lnSpc>
                <a:spcPct val="100000"/>
              </a:lnSpc>
            </a:pPr>
            <a:r>
              <a:rPr lang="en-US" sz="3000" dirty="0">
                <a:latin typeface="Times New Roman" panose="02020603050405020304" pitchFamily="18" charset="0"/>
                <a:cs typeface="Times New Roman" panose="02020603050405020304" pitchFamily="18" charset="0"/>
              </a:rPr>
              <a:t>As with the color band code, same here. The resulting additional number allows you to more accurately determine the resistance of the component and everything else shifts to the right</a:t>
            </a:r>
            <a:r>
              <a:rPr lang="lt-LT" sz="3000" dirty="0">
                <a:latin typeface="Times New Roman" panose="02020603050405020304" pitchFamily="18" charset="0"/>
                <a:cs typeface="Times New Roman" panose="02020603050405020304" pitchFamily="18" charset="0"/>
              </a:rPr>
              <a:t>. </a:t>
            </a:r>
          </a:p>
          <a:p>
            <a:pPr algn="just">
              <a:lnSpc>
                <a:spcPct val="100000"/>
              </a:lnSpc>
            </a:pPr>
            <a:r>
              <a:rPr lang="en-US" sz="3000" dirty="0">
                <a:latin typeface="Times New Roman" panose="02020603050405020304" pitchFamily="18" charset="0"/>
                <a:cs typeface="Times New Roman" panose="02020603050405020304" pitchFamily="18" charset="0"/>
              </a:rPr>
              <a:t>The first 3 digits indicate the value, and the remaining digits indicate the multiplier</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BAF68260-FDF4-419B-8F93-2D5AE60145BD}"/>
              </a:ext>
            </a:extLst>
          </p:cNvPr>
          <p:cNvPicPr>
            <a:picLocks noChangeAspect="1"/>
          </p:cNvPicPr>
          <p:nvPr/>
        </p:nvPicPr>
        <p:blipFill>
          <a:blip r:embed="rId2"/>
          <a:stretch>
            <a:fillRect/>
          </a:stretch>
        </p:blipFill>
        <p:spPr>
          <a:xfrm>
            <a:off x="5119686" y="4599992"/>
            <a:ext cx="1952625" cy="8858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A2007F2-C75E-4BFC-9FAA-427D6B8DAA09}"/>
                  </a:ext>
                </a:extLst>
              </p:cNvPr>
              <p:cNvSpPr txBox="1"/>
              <p:nvPr/>
            </p:nvSpPr>
            <p:spPr>
              <a:xfrm>
                <a:off x="3030893" y="5523723"/>
                <a:ext cx="6130212" cy="553998"/>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lt-LT" sz="3000" b="0" i="1" smtClean="0">
                          <a:latin typeface="Cambria Math" panose="02040503050406030204" pitchFamily="18" charset="0"/>
                        </a:rPr>
                        <m:t>100 </m:t>
                      </m:r>
                      <m:r>
                        <a:rPr lang="lt-LT" sz="3000" b="0" i="1" smtClean="0">
                          <a:latin typeface="Cambria Math" panose="02040503050406030204" pitchFamily="18" charset="0"/>
                          <a:ea typeface="Cambria Math" panose="02040503050406030204" pitchFamily="18" charset="0"/>
                        </a:rPr>
                        <m:t>× </m:t>
                      </m:r>
                      <m:sSup>
                        <m:sSupPr>
                          <m:ctrlPr>
                            <a:rPr lang="lt-LT" sz="3000" b="0" i="1" smtClean="0">
                              <a:latin typeface="Cambria Math" panose="02040503050406030204" pitchFamily="18" charset="0"/>
                              <a:ea typeface="Cambria Math" panose="02040503050406030204" pitchFamily="18" charset="0"/>
                            </a:rPr>
                          </m:ctrlPr>
                        </m:sSupPr>
                        <m:e>
                          <m:r>
                            <a:rPr lang="lt-LT" sz="3000" b="0" i="1" smtClean="0">
                              <a:latin typeface="Cambria Math" panose="02040503050406030204" pitchFamily="18" charset="0"/>
                              <a:ea typeface="Cambria Math" panose="02040503050406030204" pitchFamily="18" charset="0"/>
                            </a:rPr>
                            <m:t>10</m:t>
                          </m:r>
                        </m:e>
                        <m:sup>
                          <m:r>
                            <a:rPr lang="lt-LT" sz="3000" b="0" i="1" smtClean="0">
                              <a:latin typeface="Cambria Math" panose="02040503050406030204" pitchFamily="18" charset="0"/>
                              <a:ea typeface="Cambria Math" panose="02040503050406030204" pitchFamily="18" charset="0"/>
                            </a:rPr>
                            <m:t>2</m:t>
                          </m:r>
                        </m:sup>
                      </m:sSup>
                      <m:r>
                        <a:rPr lang="lt-LT" sz="3000" b="0" i="1" smtClean="0">
                          <a:latin typeface="Cambria Math" panose="02040503050406030204" pitchFamily="18" charset="0"/>
                          <a:ea typeface="Cambria Math" panose="02040503050406030204" pitchFamily="18" charset="0"/>
                        </a:rPr>
                        <m:t> =10000</m:t>
                      </m:r>
                      <m:r>
                        <m:rPr>
                          <m:sty m:val="p"/>
                        </m:rPr>
                        <a:rPr lang="el-GR" sz="3000" b="0" i="1" smtClean="0">
                          <a:latin typeface="Cambria Math" panose="02040503050406030204" pitchFamily="18" charset="0"/>
                          <a:ea typeface="Cambria Math" panose="02040503050406030204" pitchFamily="18" charset="0"/>
                        </a:rPr>
                        <m:t>Ω</m:t>
                      </m:r>
                      <m:r>
                        <a:rPr lang="lt-LT" sz="3000" b="0" i="1" smtClean="0">
                          <a:latin typeface="Cambria Math" panose="02040503050406030204" pitchFamily="18" charset="0"/>
                          <a:ea typeface="Cambria Math" panose="02040503050406030204" pitchFamily="18" charset="0"/>
                        </a:rPr>
                        <m:t> </m:t>
                      </m:r>
                      <m:r>
                        <a:rPr lang="en-US" sz="3000" b="0" i="1" smtClean="0">
                          <a:latin typeface="Cambria Math" panose="02040503050406030204" pitchFamily="18" charset="0"/>
                          <a:ea typeface="Cambria Math" panose="02040503050406030204" pitchFamily="18" charset="0"/>
                        </a:rPr>
                        <m:t>𝑜𝑟</m:t>
                      </m:r>
                      <m:r>
                        <a:rPr lang="lt-LT" sz="3000" b="0" i="1" smtClean="0">
                          <a:latin typeface="Cambria Math" panose="02040503050406030204" pitchFamily="18" charset="0"/>
                          <a:ea typeface="Cambria Math" panose="02040503050406030204" pitchFamily="18" charset="0"/>
                        </a:rPr>
                        <m:t> 10</m:t>
                      </m:r>
                      <m:r>
                        <a:rPr lang="lt-LT" sz="3000" b="0" i="1" smtClean="0">
                          <a:latin typeface="Cambria Math" panose="02040503050406030204" pitchFamily="18" charset="0"/>
                          <a:ea typeface="Cambria Math" panose="02040503050406030204" pitchFamily="18" charset="0"/>
                        </a:rPr>
                        <m:t>𝑘</m:t>
                      </m:r>
                      <m:r>
                        <m:rPr>
                          <m:sty m:val="p"/>
                        </m:rPr>
                        <a:rPr lang="el-GR" sz="3000" b="0" i="1" smtClean="0">
                          <a:latin typeface="Cambria Math" panose="02040503050406030204" pitchFamily="18" charset="0"/>
                          <a:ea typeface="Cambria Math" panose="02040503050406030204" pitchFamily="18" charset="0"/>
                        </a:rPr>
                        <m:t>Ω</m:t>
                      </m:r>
                    </m:oMath>
                  </m:oMathPara>
                </a14:m>
                <a:endParaRPr lang="lt-LT" sz="3000"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EA2007F2-C75E-4BFC-9FAA-427D6B8DAA09}"/>
                  </a:ext>
                </a:extLst>
              </p:cNvPr>
              <p:cNvSpPr txBox="1">
                <a:spLocks noRot="1" noChangeAspect="1" noMove="1" noResize="1" noEditPoints="1" noAdjustHandles="1" noChangeArrowheads="1" noChangeShapeType="1" noTextEdit="1"/>
              </p:cNvSpPr>
              <p:nvPr/>
            </p:nvSpPr>
            <p:spPr>
              <a:xfrm>
                <a:off x="3030893" y="5523723"/>
                <a:ext cx="6130212" cy="553998"/>
              </a:xfrm>
              <a:prstGeom prst="rect">
                <a:avLst/>
              </a:prstGeom>
              <a:blipFill>
                <a:blip r:embed="rId3"/>
                <a:stretch>
                  <a:fillRect/>
                </a:stretch>
              </a:blipFill>
            </p:spPr>
            <p:txBody>
              <a:bodyPr/>
              <a:lstStyle/>
              <a:p>
                <a:r>
                  <a:rPr lang="lt-LT">
                    <a:noFill/>
                  </a:rPr>
                  <a:t> </a:t>
                </a:r>
              </a:p>
            </p:txBody>
          </p:sp>
        </mc:Fallback>
      </mc:AlternateContent>
    </p:spTree>
    <p:extLst>
      <p:ext uri="{BB962C8B-B14F-4D97-AF65-F5344CB8AC3E}">
        <p14:creationId xmlns:p14="http://schemas.microsoft.com/office/powerpoint/2010/main" val="842118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F6526FB-3C48-44DE-B099-C61211C844C3}"/>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EIA-96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a:t>
            </a:r>
            <a:endParaRPr lang="lt-LT" sz="4500" dirty="0"/>
          </a:p>
        </p:txBody>
      </p:sp>
      <p:sp>
        <p:nvSpPr>
          <p:cNvPr id="3" name="Turinio vietos rezervavimo ženklas 2">
            <a:extLst>
              <a:ext uri="{FF2B5EF4-FFF2-40B4-BE49-F238E27FC236}">
                <a16:creationId xmlns:a16="http://schemas.microsoft.com/office/drawing/2014/main" id="{404E2879-FE15-422D-825E-F3805B5C1CFD}"/>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The component is marked with 3 characters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The first two are always numbers indicating the value of the resistance in the form of 3 numbers</a:t>
            </a:r>
            <a:r>
              <a:rPr lang="lt-LT" sz="3000" dirty="0">
                <a:latin typeface="Times New Roman" panose="02020603050405020304" pitchFamily="18" charset="0"/>
                <a:cs typeface="Times New Roman" panose="02020603050405020304" pitchFamily="18" charset="0"/>
              </a:rPr>
              <a:t>. </a:t>
            </a:r>
          </a:p>
          <a:p>
            <a:pPr algn="just">
              <a:lnSpc>
                <a:spcPct val="100000"/>
              </a:lnSpc>
            </a:pPr>
            <a:r>
              <a:rPr lang="en-US" sz="3000" dirty="0">
                <a:latin typeface="Times New Roman" panose="02020603050405020304" pitchFamily="18" charset="0"/>
                <a:cs typeface="Times New Roman" panose="02020603050405020304" pitchFamily="18" charset="0"/>
              </a:rPr>
              <a:t>The last character is a letter indicating a multiplier</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6302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1A945C4-D93E-40D1-ADE1-0F760CB2315D}"/>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SMD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EIA-96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coding</a:t>
            </a:r>
            <a:endParaRPr lang="lt-LT" sz="4500" dirty="0"/>
          </a:p>
        </p:txBody>
      </p:sp>
      <p:pic>
        <p:nvPicPr>
          <p:cNvPr id="5" name="Turinio vietos rezervavimo ženklas 4">
            <a:extLst>
              <a:ext uri="{FF2B5EF4-FFF2-40B4-BE49-F238E27FC236}">
                <a16:creationId xmlns:a16="http://schemas.microsoft.com/office/drawing/2014/main" id="{69B4F7C9-8CCD-488F-AEE7-DD884A2DCB21}"/>
              </a:ext>
            </a:extLst>
          </p:cNvPr>
          <p:cNvPicPr>
            <a:picLocks noGrp="1" noChangeAspect="1"/>
          </p:cNvPicPr>
          <p:nvPr>
            <p:ph idx="1"/>
          </p:nvPr>
        </p:nvPicPr>
        <p:blipFill>
          <a:blip r:embed="rId2"/>
          <a:stretch>
            <a:fillRect/>
          </a:stretch>
        </p:blipFill>
        <p:spPr>
          <a:xfrm>
            <a:off x="236375" y="1427583"/>
            <a:ext cx="3872855" cy="5194184"/>
          </a:xfrm>
        </p:spPr>
      </p:pic>
      <p:pic>
        <p:nvPicPr>
          <p:cNvPr id="7" name="Paveikslėlis 6">
            <a:extLst>
              <a:ext uri="{FF2B5EF4-FFF2-40B4-BE49-F238E27FC236}">
                <a16:creationId xmlns:a16="http://schemas.microsoft.com/office/drawing/2014/main" id="{F12D05AB-26F4-4185-B130-4D9E731F61D1}"/>
              </a:ext>
            </a:extLst>
          </p:cNvPr>
          <p:cNvPicPr>
            <a:picLocks noChangeAspect="1"/>
          </p:cNvPicPr>
          <p:nvPr/>
        </p:nvPicPr>
        <p:blipFill>
          <a:blip r:embed="rId3"/>
          <a:stretch>
            <a:fillRect/>
          </a:stretch>
        </p:blipFill>
        <p:spPr>
          <a:xfrm>
            <a:off x="4334360" y="2127305"/>
            <a:ext cx="2410687" cy="3794740"/>
          </a:xfrm>
          <a:prstGeom prst="rect">
            <a:avLst/>
          </a:prstGeom>
        </p:spPr>
      </p:pic>
      <p:pic>
        <p:nvPicPr>
          <p:cNvPr id="9" name="Paveikslėlis 8">
            <a:extLst>
              <a:ext uri="{FF2B5EF4-FFF2-40B4-BE49-F238E27FC236}">
                <a16:creationId xmlns:a16="http://schemas.microsoft.com/office/drawing/2014/main" id="{FA7C6F20-DA05-44F0-8803-622D2B8A3C3F}"/>
              </a:ext>
            </a:extLst>
          </p:cNvPr>
          <p:cNvPicPr>
            <a:picLocks noChangeAspect="1"/>
          </p:cNvPicPr>
          <p:nvPr/>
        </p:nvPicPr>
        <p:blipFill>
          <a:blip r:embed="rId4"/>
          <a:stretch>
            <a:fillRect/>
          </a:stretch>
        </p:blipFill>
        <p:spPr>
          <a:xfrm>
            <a:off x="8516517" y="2127305"/>
            <a:ext cx="1905000" cy="8763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DFC4AC-3D7F-4B58-9BB2-AED024B1934E}"/>
                  </a:ext>
                </a:extLst>
              </p:cNvPr>
              <p:cNvSpPr txBox="1"/>
              <p:nvPr/>
            </p:nvSpPr>
            <p:spPr>
              <a:xfrm>
                <a:off x="6478555" y="3120779"/>
                <a:ext cx="5980923"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lt-LT" sz="2500" b="0" i="1" smtClean="0">
                          <a:latin typeface="Cambria Math" panose="02040503050406030204" pitchFamily="18" charset="0"/>
                        </a:rPr>
                        <m:t>105 </m:t>
                      </m:r>
                      <m:r>
                        <a:rPr lang="lt-LT" sz="2500" b="0" i="1" smtClean="0">
                          <a:latin typeface="Cambria Math" panose="02040503050406030204" pitchFamily="18" charset="0"/>
                          <a:ea typeface="Cambria Math" panose="02040503050406030204" pitchFamily="18" charset="0"/>
                        </a:rPr>
                        <m:t>× </m:t>
                      </m:r>
                      <m:sSup>
                        <m:sSupPr>
                          <m:ctrlPr>
                            <a:rPr lang="lt-LT" sz="2500" b="0" i="1" smtClean="0">
                              <a:latin typeface="Cambria Math" panose="02040503050406030204" pitchFamily="18" charset="0"/>
                              <a:ea typeface="Cambria Math" panose="02040503050406030204" pitchFamily="18" charset="0"/>
                            </a:rPr>
                          </m:ctrlPr>
                        </m:sSupPr>
                        <m:e>
                          <m:r>
                            <a:rPr lang="lt-LT" sz="2500" b="0" i="1" smtClean="0">
                              <a:latin typeface="Cambria Math" panose="02040503050406030204" pitchFamily="18" charset="0"/>
                              <a:ea typeface="Cambria Math" panose="02040503050406030204" pitchFamily="18" charset="0"/>
                            </a:rPr>
                            <m:t>10</m:t>
                          </m:r>
                        </m:e>
                        <m:sup>
                          <m:r>
                            <a:rPr lang="lt-LT" sz="2500" b="0" i="1" smtClean="0">
                              <a:latin typeface="Cambria Math" panose="02040503050406030204" pitchFamily="18" charset="0"/>
                              <a:ea typeface="Cambria Math" panose="02040503050406030204" pitchFamily="18" charset="0"/>
                            </a:rPr>
                            <m:t>1</m:t>
                          </m:r>
                        </m:sup>
                      </m:sSup>
                      <m:r>
                        <a:rPr lang="lt-LT" sz="2500" b="0" i="1" smtClean="0">
                          <a:latin typeface="Cambria Math" panose="02040503050406030204" pitchFamily="18" charset="0"/>
                          <a:ea typeface="Cambria Math" panose="02040503050406030204" pitchFamily="18" charset="0"/>
                        </a:rPr>
                        <m:t> =1050</m:t>
                      </m:r>
                      <m:r>
                        <m:rPr>
                          <m:sty m:val="p"/>
                        </m:rPr>
                        <a:rPr lang="el-GR" sz="2500" b="0" i="1" smtClean="0">
                          <a:latin typeface="Cambria Math" panose="02040503050406030204" pitchFamily="18" charset="0"/>
                          <a:ea typeface="Cambria Math" panose="02040503050406030204" pitchFamily="18" charset="0"/>
                        </a:rPr>
                        <m:t>Ω</m:t>
                      </m:r>
                      <m:r>
                        <a:rPr lang="lt-LT" sz="2500" b="0" i="1" smtClean="0">
                          <a:latin typeface="Cambria Math" panose="02040503050406030204" pitchFamily="18" charset="0"/>
                          <a:ea typeface="Cambria Math" panose="02040503050406030204" pitchFamily="18" charset="0"/>
                        </a:rPr>
                        <m:t> </m:t>
                      </m:r>
                      <m:r>
                        <a:rPr lang="en-US" sz="2500" b="0" i="1" smtClean="0">
                          <a:latin typeface="Cambria Math" panose="02040503050406030204" pitchFamily="18" charset="0"/>
                          <a:ea typeface="Cambria Math" panose="02040503050406030204" pitchFamily="18" charset="0"/>
                        </a:rPr>
                        <m:t>𝑜𝑟</m:t>
                      </m:r>
                      <m:r>
                        <a:rPr lang="lt-LT" sz="2500" b="0" i="1" smtClean="0">
                          <a:latin typeface="Cambria Math" panose="02040503050406030204" pitchFamily="18" charset="0"/>
                          <a:ea typeface="Cambria Math" panose="02040503050406030204" pitchFamily="18" charset="0"/>
                        </a:rPr>
                        <m:t> 1,05</m:t>
                      </m:r>
                      <m:r>
                        <a:rPr lang="lt-LT" sz="2500" b="0" i="1" smtClean="0">
                          <a:latin typeface="Cambria Math" panose="02040503050406030204" pitchFamily="18" charset="0"/>
                          <a:ea typeface="Cambria Math" panose="02040503050406030204" pitchFamily="18" charset="0"/>
                        </a:rPr>
                        <m:t>𝑘</m:t>
                      </m:r>
                      <m:r>
                        <m:rPr>
                          <m:sty m:val="p"/>
                        </m:rPr>
                        <a:rPr lang="el-GR" sz="2500" b="0" i="1" smtClean="0">
                          <a:latin typeface="Cambria Math" panose="02040503050406030204" pitchFamily="18" charset="0"/>
                          <a:ea typeface="Cambria Math" panose="02040503050406030204" pitchFamily="18" charset="0"/>
                        </a:rPr>
                        <m:t>Ω</m:t>
                      </m:r>
                      <m:r>
                        <a:rPr lang="lt-LT" sz="2500" b="0" i="1" smtClean="0">
                          <a:latin typeface="Cambria Math" panose="02040503050406030204" pitchFamily="18" charset="0"/>
                          <a:ea typeface="Cambria Math" panose="02040503050406030204" pitchFamily="18" charset="0"/>
                        </a:rPr>
                        <m:t> </m:t>
                      </m:r>
                    </m:oMath>
                  </m:oMathPara>
                </a14:m>
                <a:endParaRPr lang="lt-LT" sz="2500" dirty="0"/>
              </a:p>
            </p:txBody>
          </p:sp>
        </mc:Choice>
        <mc:Fallback xmlns="">
          <p:sp>
            <p:nvSpPr>
              <p:cNvPr id="10" name="TextBox 9">
                <a:extLst>
                  <a:ext uri="{FF2B5EF4-FFF2-40B4-BE49-F238E27FC236}">
                    <a16:creationId xmlns:a16="http://schemas.microsoft.com/office/drawing/2014/main" id="{85DFC4AC-3D7F-4B58-9BB2-AED024B1934E}"/>
                  </a:ext>
                </a:extLst>
              </p:cNvPr>
              <p:cNvSpPr txBox="1">
                <a:spLocks noRot="1" noChangeAspect="1" noMove="1" noResize="1" noEditPoints="1" noAdjustHandles="1" noChangeArrowheads="1" noChangeShapeType="1" noTextEdit="1"/>
              </p:cNvSpPr>
              <p:nvPr/>
            </p:nvSpPr>
            <p:spPr>
              <a:xfrm>
                <a:off x="6478555" y="3120779"/>
                <a:ext cx="5980923" cy="477054"/>
              </a:xfrm>
              <a:prstGeom prst="rect">
                <a:avLst/>
              </a:prstGeom>
              <a:blipFill>
                <a:blip r:embed="rId5"/>
                <a:stretch>
                  <a:fillRect/>
                </a:stretch>
              </a:blipFill>
            </p:spPr>
            <p:txBody>
              <a:bodyPr/>
              <a:lstStyle/>
              <a:p>
                <a:r>
                  <a:rPr lang="lt-LT">
                    <a:noFill/>
                  </a:rPr>
                  <a:t> </a:t>
                </a:r>
              </a:p>
            </p:txBody>
          </p:sp>
        </mc:Fallback>
      </mc:AlternateContent>
    </p:spTree>
    <p:extLst>
      <p:ext uri="{BB962C8B-B14F-4D97-AF65-F5344CB8AC3E}">
        <p14:creationId xmlns:p14="http://schemas.microsoft.com/office/powerpoint/2010/main" val="3725836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86D5A213-F896-49E3-92FB-FF07D86786D5}"/>
              </a:ext>
            </a:extLst>
          </p:cNvPr>
          <p:cNvSpPr>
            <a:spLocks noGrp="1"/>
          </p:cNvSpPr>
          <p:nvPr>
            <p:ph type="title"/>
          </p:nvPr>
        </p:nvSpPr>
        <p:spPr/>
        <p:txBody>
          <a:bodyPr>
            <a:normAutofit fontScale="90000"/>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the resistance of this SMD resistor?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5FBAEB4E-B83E-4947-9BF3-8F3FD7375CBB}"/>
              </a:ext>
            </a:extLst>
          </p:cNvPr>
          <p:cNvPicPr>
            <a:picLocks noChangeAspect="1"/>
          </p:cNvPicPr>
          <p:nvPr/>
        </p:nvPicPr>
        <p:blipFill>
          <a:blip r:embed="rId2"/>
          <a:stretch>
            <a:fillRect/>
          </a:stretch>
        </p:blipFill>
        <p:spPr>
          <a:xfrm>
            <a:off x="4559907" y="3012105"/>
            <a:ext cx="3072185" cy="1325562"/>
          </a:xfrm>
          <a:prstGeom prst="rect">
            <a:avLst/>
          </a:prstGeom>
        </p:spPr>
      </p:pic>
    </p:spTree>
    <p:extLst>
      <p:ext uri="{BB962C8B-B14F-4D97-AF65-F5344CB8AC3E}">
        <p14:creationId xmlns:p14="http://schemas.microsoft.com/office/powerpoint/2010/main" val="3332428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F76F857-4080-4F60-A4AA-59260F244CAC}"/>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 resistance of this SMD resistor</a:t>
            </a:r>
            <a:endParaRPr lang="lt-LT" sz="4500" dirty="0"/>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9790D1D2-26B2-41AC-A641-88EEC0CC345C}"/>
                  </a:ext>
                </a:extLst>
              </p:cNvPr>
              <p:cNvSpPr>
                <a:spLocks noGrp="1"/>
              </p:cNvSpPr>
              <p:nvPr>
                <p:ph idx="1"/>
              </p:nvPr>
            </p:nvSpPr>
            <p:spPr>
              <a:xfrm>
                <a:off x="3113313" y="4590661"/>
                <a:ext cx="5965371" cy="741783"/>
              </a:xfrm>
            </p:spPr>
            <p:txBody>
              <a:bodyPr>
                <a:normAutofit/>
              </a:bodyPr>
              <a:lstStyle/>
              <a:p>
                <a14:m>
                  <m:oMath xmlns:m="http://schemas.openxmlformats.org/officeDocument/2006/math">
                    <m:r>
                      <a:rPr lang="lt-LT" sz="3000" b="0" i="1" smtClean="0">
                        <a:latin typeface="Cambria Math" panose="02040503050406030204" pitchFamily="18" charset="0"/>
                      </a:rPr>
                      <m:t>12 </m:t>
                    </m:r>
                    <m:r>
                      <a:rPr lang="lt-LT" sz="3000" b="0" i="1" smtClean="0">
                        <a:latin typeface="Cambria Math" panose="02040503050406030204" pitchFamily="18" charset="0"/>
                        <a:ea typeface="Cambria Math" panose="02040503050406030204" pitchFamily="18" charset="0"/>
                      </a:rPr>
                      <m:t>× </m:t>
                    </m:r>
                    <m:sSup>
                      <m:sSupPr>
                        <m:ctrlPr>
                          <a:rPr lang="lt-LT" sz="3000" b="0" i="1" smtClean="0">
                            <a:latin typeface="Cambria Math" panose="02040503050406030204" pitchFamily="18" charset="0"/>
                            <a:ea typeface="Cambria Math" panose="02040503050406030204" pitchFamily="18" charset="0"/>
                          </a:rPr>
                        </m:ctrlPr>
                      </m:sSupPr>
                      <m:e>
                        <m:r>
                          <a:rPr lang="lt-LT" sz="3000" b="0" i="1" smtClean="0">
                            <a:latin typeface="Cambria Math" panose="02040503050406030204" pitchFamily="18" charset="0"/>
                            <a:ea typeface="Cambria Math" panose="02040503050406030204" pitchFamily="18" charset="0"/>
                          </a:rPr>
                          <m:t>10</m:t>
                        </m:r>
                      </m:e>
                      <m:sup>
                        <m:r>
                          <a:rPr lang="lt-LT" sz="3000" b="0" i="1" smtClean="0">
                            <a:latin typeface="Cambria Math" panose="02040503050406030204" pitchFamily="18" charset="0"/>
                            <a:ea typeface="Cambria Math" panose="02040503050406030204" pitchFamily="18" charset="0"/>
                          </a:rPr>
                          <m:t>3</m:t>
                        </m:r>
                      </m:sup>
                    </m:sSup>
                    <m:r>
                      <a:rPr lang="lt-LT" sz="3000" b="0" i="1" smtClean="0">
                        <a:latin typeface="Cambria Math" panose="02040503050406030204" pitchFamily="18" charset="0"/>
                        <a:ea typeface="Cambria Math" panose="02040503050406030204" pitchFamily="18" charset="0"/>
                      </a:rPr>
                      <m:t> =12000</m:t>
                    </m:r>
                    <m:r>
                      <m:rPr>
                        <m:sty m:val="p"/>
                      </m:rPr>
                      <a:rPr lang="el-GR" sz="3000" b="0" i="1" smtClean="0">
                        <a:latin typeface="Cambria Math" panose="02040503050406030204" pitchFamily="18" charset="0"/>
                        <a:ea typeface="Cambria Math" panose="02040503050406030204" pitchFamily="18" charset="0"/>
                      </a:rPr>
                      <m:t>Ω</m:t>
                    </m:r>
                    <m:r>
                      <a:rPr lang="lt-LT" sz="3000" b="0" i="1" smtClean="0">
                        <a:latin typeface="Cambria Math" panose="02040503050406030204" pitchFamily="18" charset="0"/>
                        <a:ea typeface="Cambria Math" panose="02040503050406030204" pitchFamily="18" charset="0"/>
                      </a:rPr>
                      <m:t> </m:t>
                    </m:r>
                    <m:r>
                      <a:rPr lang="lt-LT" sz="3000" b="0" i="1" smtClean="0">
                        <a:latin typeface="Cambria Math" panose="02040503050406030204" pitchFamily="18" charset="0"/>
                        <a:ea typeface="Cambria Math" panose="02040503050406030204" pitchFamily="18" charset="0"/>
                      </a:rPr>
                      <m:t>𝑎𝑟𝑏𝑎</m:t>
                    </m:r>
                    <m:r>
                      <a:rPr lang="lt-LT" sz="3000" b="0" i="1" smtClean="0">
                        <a:latin typeface="Cambria Math" panose="02040503050406030204" pitchFamily="18" charset="0"/>
                        <a:ea typeface="Cambria Math" panose="02040503050406030204" pitchFamily="18" charset="0"/>
                      </a:rPr>
                      <m:t> 12</m:t>
                    </m:r>
                    <m:r>
                      <a:rPr lang="lt-LT" sz="3000" b="0" i="1" smtClean="0">
                        <a:latin typeface="Cambria Math" panose="02040503050406030204" pitchFamily="18" charset="0"/>
                        <a:ea typeface="Cambria Math" panose="02040503050406030204" pitchFamily="18" charset="0"/>
                      </a:rPr>
                      <m:t>𝑘</m:t>
                    </m:r>
                    <m:r>
                      <m:rPr>
                        <m:sty m:val="p"/>
                      </m:rPr>
                      <a:rPr lang="el-GR" sz="3000" b="0" i="1" smtClean="0">
                        <a:latin typeface="Cambria Math" panose="02040503050406030204" pitchFamily="18" charset="0"/>
                        <a:ea typeface="Cambria Math" panose="02040503050406030204" pitchFamily="18" charset="0"/>
                      </a:rPr>
                      <m:t>Ω</m:t>
                    </m:r>
                  </m:oMath>
                </a14:m>
                <a:endParaRPr lang="lt-LT" sz="3000" dirty="0"/>
              </a:p>
            </p:txBody>
          </p:sp>
        </mc:Choice>
        <mc:Fallback xmlns="">
          <p:sp>
            <p:nvSpPr>
              <p:cNvPr id="3" name="Turinio vietos rezervavimo ženklas 2">
                <a:extLst>
                  <a:ext uri="{FF2B5EF4-FFF2-40B4-BE49-F238E27FC236}">
                    <a16:creationId xmlns:a16="http://schemas.microsoft.com/office/drawing/2014/main" id="{9790D1D2-26B2-41AC-A641-88EEC0CC345C}"/>
                  </a:ext>
                </a:extLst>
              </p:cNvPr>
              <p:cNvSpPr>
                <a:spLocks noGrp="1" noRot="1" noChangeAspect="1" noMove="1" noResize="1" noEditPoints="1" noAdjustHandles="1" noChangeArrowheads="1" noChangeShapeType="1" noTextEdit="1"/>
              </p:cNvSpPr>
              <p:nvPr>
                <p:ph idx="1"/>
              </p:nvPr>
            </p:nvSpPr>
            <p:spPr>
              <a:xfrm>
                <a:off x="3113313" y="4590661"/>
                <a:ext cx="5965371" cy="741783"/>
              </a:xfrm>
              <a:blipFill>
                <a:blip r:embed="rId2"/>
                <a:stretch>
                  <a:fillRect/>
                </a:stretch>
              </a:blipFill>
            </p:spPr>
            <p:txBody>
              <a:bodyPr/>
              <a:lstStyle/>
              <a:p>
                <a:r>
                  <a:rPr lang="lt-LT">
                    <a:noFill/>
                  </a:rPr>
                  <a:t> </a:t>
                </a:r>
              </a:p>
            </p:txBody>
          </p:sp>
        </mc:Fallback>
      </mc:AlternateContent>
      <p:pic>
        <p:nvPicPr>
          <p:cNvPr id="4" name="Paveikslėlis 3">
            <a:extLst>
              <a:ext uri="{FF2B5EF4-FFF2-40B4-BE49-F238E27FC236}">
                <a16:creationId xmlns:a16="http://schemas.microsoft.com/office/drawing/2014/main" id="{13976ACE-F9F0-4F42-836D-B27BC8A470B2}"/>
              </a:ext>
            </a:extLst>
          </p:cNvPr>
          <p:cNvPicPr>
            <a:picLocks noChangeAspect="1"/>
          </p:cNvPicPr>
          <p:nvPr/>
        </p:nvPicPr>
        <p:blipFill>
          <a:blip r:embed="rId3"/>
          <a:stretch>
            <a:fillRect/>
          </a:stretch>
        </p:blipFill>
        <p:spPr>
          <a:xfrm>
            <a:off x="4559907" y="3012105"/>
            <a:ext cx="3072185" cy="1325562"/>
          </a:xfrm>
          <a:prstGeom prst="rect">
            <a:avLst/>
          </a:prstGeom>
        </p:spPr>
      </p:pic>
    </p:spTree>
    <p:extLst>
      <p:ext uri="{BB962C8B-B14F-4D97-AF65-F5344CB8AC3E}">
        <p14:creationId xmlns:p14="http://schemas.microsoft.com/office/powerpoint/2010/main" val="3379323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D97B998-8BA5-4946-8FBC-051E35E371C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Varistors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259A4C4-4F83-4593-B9C9-E778543989C8}"/>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A varistor is an electronic component whose resistance varies with the amount of voltage applied to it.</a:t>
            </a:r>
          </a:p>
          <a:p>
            <a:pPr algn="just">
              <a:lnSpc>
                <a:spcPct val="100000"/>
              </a:lnSpc>
            </a:pPr>
            <a:r>
              <a:rPr lang="en-US" sz="3000" dirty="0">
                <a:latin typeface="Times New Roman" panose="02020603050405020304" pitchFamily="18" charset="0"/>
                <a:cs typeface="Times New Roman" panose="02020603050405020304" pitchFamily="18" charset="0"/>
              </a:rPr>
              <a:t>It is also called a voltage-dependent resistor</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At low voltage, the resistance of the varistor is usually high and decreases with increasing voltage</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FDAC174F-68D2-4A9B-AA9B-FCEF1C516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412" y="4803937"/>
            <a:ext cx="2720079" cy="1688938"/>
          </a:xfrm>
          <a:prstGeom prst="roundRect">
            <a:avLst/>
          </a:prstGeom>
        </p:spPr>
      </p:pic>
      <p:pic>
        <p:nvPicPr>
          <p:cNvPr id="7" name="Paveikslėlis 6">
            <a:extLst>
              <a:ext uri="{FF2B5EF4-FFF2-40B4-BE49-F238E27FC236}">
                <a16:creationId xmlns:a16="http://schemas.microsoft.com/office/drawing/2014/main" id="{E31EB476-0B07-483B-8EA3-A0F45A5AA9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314" y="4609322"/>
            <a:ext cx="2090057" cy="2090057"/>
          </a:xfrm>
          <a:prstGeom prst="roundRect">
            <a:avLst/>
          </a:prstGeom>
        </p:spPr>
      </p:pic>
    </p:spTree>
    <p:extLst>
      <p:ext uri="{BB962C8B-B14F-4D97-AF65-F5344CB8AC3E}">
        <p14:creationId xmlns:p14="http://schemas.microsoft.com/office/powerpoint/2010/main" val="231104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960C247-AFA6-43D4-8210-856EB5A6415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Thermistors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0C9C2801-4335-43E6-B417-341D1FF662E7}"/>
              </a:ext>
            </a:extLst>
          </p:cNvPr>
          <p:cNvSpPr>
            <a:spLocks noGrp="1"/>
          </p:cNvSpPr>
          <p:nvPr>
            <p:ph idx="1"/>
          </p:nvPr>
        </p:nvSpPr>
        <p:spPr>
          <a:xfrm>
            <a:off x="838200" y="1825625"/>
            <a:ext cx="10515600" cy="2867673"/>
          </a:xfrm>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It is an electronic component whose resistance varies depending on the ambient temperature</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There are two types of thermistors: PTC, whose resistance increases with increasing ambient temperature, and NTC, whose resistance increases with decreasing ambient temperature</a:t>
            </a:r>
            <a:r>
              <a:rPr lang="lt-LT" sz="3000" dirty="0">
                <a:latin typeface="Times New Roman" panose="02020603050405020304" pitchFamily="18" charset="0"/>
                <a:cs typeface="Times New Roman" panose="02020603050405020304" pitchFamily="18" charset="0"/>
              </a:rPr>
              <a:t>.</a:t>
            </a:r>
          </a:p>
        </p:txBody>
      </p:sp>
      <p:pic>
        <p:nvPicPr>
          <p:cNvPr id="5" name="Paveikslėlis 4">
            <a:extLst>
              <a:ext uri="{FF2B5EF4-FFF2-40B4-BE49-F238E27FC236}">
                <a16:creationId xmlns:a16="http://schemas.microsoft.com/office/drawing/2014/main" id="{CFCE5E1E-92D7-4C9C-AF1D-0A6DEFF6D983}"/>
              </a:ext>
            </a:extLst>
          </p:cNvPr>
          <p:cNvPicPr>
            <a:picLocks noChangeAspect="1"/>
          </p:cNvPicPr>
          <p:nvPr/>
        </p:nvPicPr>
        <p:blipFill rotWithShape="1">
          <a:blip r:embed="rId2">
            <a:extLst>
              <a:ext uri="{28A0092B-C50C-407E-A947-70E740481C1C}">
                <a14:useLocalDpi xmlns:a14="http://schemas.microsoft.com/office/drawing/2010/main" val="0"/>
              </a:ext>
            </a:extLst>
          </a:blip>
          <a:srcRect l="8661" t="12017" r="23967" b="4741"/>
          <a:stretch/>
        </p:blipFill>
        <p:spPr>
          <a:xfrm>
            <a:off x="8290250" y="4693298"/>
            <a:ext cx="1419734" cy="1754154"/>
          </a:xfrm>
          <a:prstGeom prst="roundRect">
            <a:avLst/>
          </a:prstGeom>
        </p:spPr>
      </p:pic>
      <p:pic>
        <p:nvPicPr>
          <p:cNvPr id="6" name="Paveikslėlis 5">
            <a:extLst>
              <a:ext uri="{FF2B5EF4-FFF2-40B4-BE49-F238E27FC236}">
                <a16:creationId xmlns:a16="http://schemas.microsoft.com/office/drawing/2014/main" id="{101BEA6A-EEA3-42BE-BFB1-762FA957E2EA}"/>
              </a:ext>
            </a:extLst>
          </p:cNvPr>
          <p:cNvPicPr>
            <a:picLocks noChangeAspect="1"/>
          </p:cNvPicPr>
          <p:nvPr/>
        </p:nvPicPr>
        <p:blipFill rotWithShape="1">
          <a:blip r:embed="rId3">
            <a:extLst>
              <a:ext uri="{28A0092B-C50C-407E-A947-70E740481C1C}">
                <a14:useLocalDpi xmlns:a14="http://schemas.microsoft.com/office/drawing/2010/main" val="0"/>
              </a:ext>
            </a:extLst>
          </a:blip>
          <a:srcRect t="23791" b="36251"/>
          <a:stretch/>
        </p:blipFill>
        <p:spPr>
          <a:xfrm>
            <a:off x="1684856" y="4954555"/>
            <a:ext cx="5529412" cy="1231640"/>
          </a:xfrm>
          <a:prstGeom prst="roundRect">
            <a:avLst/>
          </a:prstGeom>
        </p:spPr>
      </p:pic>
    </p:spTree>
    <p:extLst>
      <p:ext uri="{BB962C8B-B14F-4D97-AF65-F5344CB8AC3E}">
        <p14:creationId xmlns:p14="http://schemas.microsoft.com/office/powerpoint/2010/main" val="902148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C662939-B6FA-48C4-BDEA-D43907BA4432}"/>
              </a:ext>
            </a:extLst>
          </p:cNvPr>
          <p:cNvSpPr>
            <a:spLocks noGrp="1"/>
          </p:cNvSpPr>
          <p:nvPr>
            <p:ph type="title"/>
          </p:nvPr>
        </p:nvSpPr>
        <p:spPr>
          <a:xfrm>
            <a:off x="838200" y="1110035"/>
            <a:ext cx="10515600" cy="1325563"/>
          </a:xfrm>
        </p:spPr>
        <p:txBody>
          <a:bodyPr>
            <a:noAutofit/>
          </a:bodyPr>
          <a:lstStyle/>
          <a:p>
            <a:pPr algn="ctr"/>
            <a:r>
              <a:rPr lang="en-US"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Capacitors and their types</a:t>
            </a:r>
            <a:endParaRPr lang="lt-LT"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aveikslėlis 3" descr="Paveikslėlis, kuriame yra vidinis, elektroniniai prietaisai&#10;&#10;Automatiškai sugeneruotas aprašymas">
            <a:extLst>
              <a:ext uri="{FF2B5EF4-FFF2-40B4-BE49-F238E27FC236}">
                <a16:creationId xmlns:a16="http://schemas.microsoft.com/office/drawing/2014/main" id="{25431553-3B76-4E88-9B11-A447329F4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4115" y="2783734"/>
            <a:ext cx="5743770" cy="3833342"/>
          </a:xfrm>
          <a:prstGeom prst="roundRect">
            <a:avLst/>
          </a:prstGeom>
        </p:spPr>
      </p:pic>
    </p:spTree>
    <p:extLst>
      <p:ext uri="{BB962C8B-B14F-4D97-AF65-F5344CB8AC3E}">
        <p14:creationId xmlns:p14="http://schemas.microsoft.com/office/powerpoint/2010/main" val="2148586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76ECE67-C3EC-45FF-9A39-3704B43CBF3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is</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A4CFF14C-C8CB-4E65-B774-4BEE0D844884}"/>
              </a:ext>
            </a:extLst>
          </p:cNvPr>
          <p:cNvSpPr>
            <a:spLocks noGrp="1"/>
          </p:cNvSpPr>
          <p:nvPr>
            <p:ph idx="1"/>
          </p:nvPr>
        </p:nvSpPr>
        <p:spPr>
          <a:xfrm>
            <a:off x="838200" y="1825625"/>
            <a:ext cx="10515600" cy="4943734"/>
          </a:xfrm>
        </p:spPr>
        <p:txBody>
          <a:bodyPr>
            <a:normAutofit fontScale="92500"/>
          </a:bodyPr>
          <a:lstStyle/>
          <a:p>
            <a:pPr algn="just">
              <a:lnSpc>
                <a:spcPct val="110000"/>
              </a:lnSpc>
            </a:pPr>
            <a:r>
              <a:rPr lang="en-US" sz="3000" dirty="0">
                <a:latin typeface="Times New Roman" panose="02020603050405020304" pitchFamily="18" charset="0"/>
                <a:cs typeface="Times New Roman" panose="02020603050405020304" pitchFamily="18" charset="0"/>
              </a:rPr>
              <a:t>A capacitor is an element in an electrical circuit that can store electricity and supply it to the electrical circuit. It consists of two conductive electrodes of a certain shape with a layer of dielectric (rarely a semiconductor) between them. When a constant voltage is connected to the electrodes, they are charged, the dielectric polarizes and accumulates charges of the same size, but of the opposite sign - an electric field is created in the capacitor. The most important parameter of a capacitor is the electrical capacity. It is determined by the geometrical dimensions of the capacitor electrodes, the thickness of the layer of material between them and its dielectric constant</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8062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9582ECA-3672-4843-A871-33074523AD1A}"/>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Settlements</a:t>
            </a:r>
            <a:endPar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50FE07E-8D2F-4FBD-AC51-7498B0F5786D}"/>
              </a:ext>
            </a:extLst>
          </p:cNvPr>
          <p:cNvSpPr>
            <a:spLocks noGrp="1"/>
          </p:cNvSpPr>
          <p:nvPr>
            <p:ph idx="1"/>
          </p:nvPr>
        </p:nvSpPr>
        <p:spPr>
          <a:xfrm>
            <a:off x="838200" y="2573661"/>
            <a:ext cx="10339873" cy="3071359"/>
          </a:xfrm>
        </p:spPr>
        <p:txBody>
          <a:bodyPr>
            <a:normAutofit/>
          </a:bodyPr>
          <a:lstStyle/>
          <a:p>
            <a:pPr algn="just"/>
            <a:r>
              <a:rPr lang="en-US" sz="3000" dirty="0">
                <a:latin typeface="Times New Roman" panose="02020603050405020304" pitchFamily="18" charset="0"/>
                <a:cs typeface="Times New Roman" panose="02020603050405020304" pitchFamily="18" charset="0"/>
              </a:rPr>
              <a:t>We will have 2 colloquia;</a:t>
            </a:r>
            <a:endParaRPr lang="lt-LT" sz="3000" dirty="0">
              <a:latin typeface="Times New Roman" panose="02020603050405020304" pitchFamily="18" charset="0"/>
              <a:cs typeface="Times New Roman" panose="02020603050405020304" pitchFamily="18" charset="0"/>
            </a:endParaRPr>
          </a:p>
          <a:p>
            <a:pPr algn="just"/>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We will have 2 laboratory work defenses;</a:t>
            </a:r>
            <a:endParaRPr lang="lt-LT" sz="3000" dirty="0">
              <a:latin typeface="Times New Roman" panose="02020603050405020304" pitchFamily="18" charset="0"/>
              <a:cs typeface="Times New Roman" panose="02020603050405020304" pitchFamily="18" charset="0"/>
            </a:endParaRPr>
          </a:p>
          <a:p>
            <a:pPr marL="0" indent="0" algn="just">
              <a:buNone/>
            </a:pPr>
            <a:endParaRPr lang="lt-LT"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We will have a final report, an exam</a:t>
            </a:r>
            <a:r>
              <a:rPr lang="lt-LT" sz="3000" dirty="0">
                <a:latin typeface="Times New Roman" panose="02020603050405020304" pitchFamily="18" charset="0"/>
                <a:cs typeface="Times New Roman" panose="02020603050405020304" pitchFamily="18" charset="0"/>
              </a:rPr>
              <a:t>.</a:t>
            </a:r>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5704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2E8D451-FD21-4994-88FF-77F2F9AA64B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specifications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1272C68A-FBFA-4AFC-9931-41E347B3DBF5}"/>
                  </a:ext>
                </a:extLst>
              </p:cNvPr>
              <p:cNvSpPr>
                <a:spLocks noGrp="1"/>
              </p:cNvSpPr>
              <p:nvPr>
                <p:ph idx="1"/>
              </p:nvPr>
            </p:nvSpPr>
            <p:spPr>
              <a:xfrm>
                <a:off x="838200" y="1825625"/>
                <a:ext cx="10515600" cy="1775991"/>
              </a:xfrm>
            </p:spPr>
            <p:txBody>
              <a:bodyPr>
                <a:noAutofit/>
              </a:bodyPr>
              <a:lstStyle/>
              <a:p>
                <a:pPr algn="just">
                  <a:lnSpc>
                    <a:spcPct val="100000"/>
                  </a:lnSpc>
                </a:pPr>
                <a:r>
                  <a:rPr lang="en-US" sz="3000" dirty="0">
                    <a:latin typeface="Times New Roman" panose="02020603050405020304" pitchFamily="18" charset="0"/>
                    <a:cs typeface="Times New Roman" panose="02020603050405020304" pitchFamily="18" charset="0"/>
                  </a:rPr>
                  <a:t>The capacitor capacity is measured in Farads </a:t>
                </a:r>
                <a:r>
                  <a:rPr lang="lt-LT" sz="3000" dirty="0">
                    <a:latin typeface="Times New Roman" panose="02020603050405020304" pitchFamily="18" charset="0"/>
                    <a:cs typeface="Times New Roman" panose="02020603050405020304" pitchFamily="18" charset="0"/>
                  </a:rPr>
                  <a:t>[F].</a:t>
                </a:r>
              </a:p>
              <a:p>
                <a:pPr algn="just">
                  <a:lnSpc>
                    <a:spcPct val="100000"/>
                  </a:lnSpc>
                </a:pPr>
                <a:r>
                  <a:rPr lang="en-US" sz="3000" dirty="0">
                    <a:latin typeface="Times New Roman" panose="02020603050405020304" pitchFamily="18" charset="0"/>
                    <a:cs typeface="Times New Roman" panose="02020603050405020304" pitchFamily="18" charset="0"/>
                  </a:rPr>
                  <a:t>Capacity is denoted by the letter C. For example</a:t>
                </a:r>
                <a:r>
                  <a:rPr lang="lt-LT" sz="3000" dirty="0">
                    <a:latin typeface="Times New Roman" panose="02020603050405020304" pitchFamily="18" charset="0"/>
                    <a:cs typeface="Times New Roman" panose="02020603050405020304" pitchFamily="18" charset="0"/>
                  </a:rPr>
                  <a:t> C </a:t>
                </a:r>
                <a:r>
                  <a:rPr lang="en-US" sz="3000" dirty="0">
                    <a:latin typeface="Times New Roman" panose="02020603050405020304" pitchFamily="18" charset="0"/>
                    <a:cs typeface="Times New Roman" panose="02020603050405020304" pitchFamily="18" charset="0"/>
                  </a:rPr>
                  <a:t>= 100F.</a:t>
                </a:r>
                <a:endParaRPr lang="lt-LT" sz="3000" dirty="0">
                  <a:latin typeface="Times New Roman" panose="02020603050405020304" pitchFamily="18" charset="0"/>
                  <a:cs typeface="Times New Roman" panose="02020603050405020304" pitchFamily="18" charset="0"/>
                </a:endParaRPr>
              </a:p>
              <a:p>
                <a:pPr algn="just">
                  <a:lnSpc>
                    <a:spcPct val="100000"/>
                  </a:lnSpc>
                </a:pPr>
                <a:r>
                  <a:rPr lang="en-US" sz="3000" dirty="0">
                    <a:latin typeface="Times New Roman" panose="02020603050405020304" pitchFamily="18" charset="0"/>
                    <a:cs typeface="Times New Roman" panose="02020603050405020304" pitchFamily="18" charset="0"/>
                  </a:rPr>
                  <a:t>Capacitors are adapted to work at certain voltages and some have polarity</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The capacity of the capacitor is calculated according to the formula </a:t>
                </a:r>
                <a:r>
                  <a:rPr lang="lt-LT" sz="3000" dirty="0">
                    <a:latin typeface="Times New Roman" panose="02020603050405020304" pitchFamily="18" charset="0"/>
                    <a:cs typeface="Times New Roman" panose="02020603050405020304" pitchFamily="18" charset="0"/>
                  </a:rPr>
                  <a:t>: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lt-LT" sz="3000" b="0" i="1" smtClean="0">
                          <a:latin typeface="Cambria Math" panose="02040503050406030204" pitchFamily="18" charset="0"/>
                        </a:rPr>
                        <m:t>𝐶</m:t>
                      </m:r>
                      <m:r>
                        <a:rPr lang="lt-LT" sz="3000" b="0" i="1" smtClean="0">
                          <a:latin typeface="Cambria Math" panose="02040503050406030204" pitchFamily="18" charset="0"/>
                        </a:rPr>
                        <m:t> = </m:t>
                      </m:r>
                      <m:f>
                        <m:fPr>
                          <m:ctrlPr>
                            <a:rPr lang="lt-LT" sz="3000" b="0" i="1" smtClean="0">
                              <a:latin typeface="Cambria Math" panose="02040503050406030204" pitchFamily="18" charset="0"/>
                              <a:ea typeface="Cambria Math" panose="02040503050406030204" pitchFamily="18" charset="0"/>
                            </a:rPr>
                          </m:ctrlPr>
                        </m:fPr>
                        <m:num>
                          <m:r>
                            <a:rPr lang="lt-LT" sz="3000" b="0" i="1" smtClean="0">
                              <a:latin typeface="Cambria Math" panose="02040503050406030204" pitchFamily="18" charset="0"/>
                              <a:ea typeface="Cambria Math" panose="02040503050406030204" pitchFamily="18" charset="0"/>
                            </a:rPr>
                            <m:t>𝑄</m:t>
                          </m:r>
                        </m:num>
                        <m:den>
                          <m:r>
                            <a:rPr lang="lt-LT" sz="3000" b="0" i="1" smtClean="0">
                              <a:latin typeface="Cambria Math" panose="02040503050406030204" pitchFamily="18" charset="0"/>
                              <a:ea typeface="Cambria Math" panose="02040503050406030204" pitchFamily="18" charset="0"/>
                            </a:rPr>
                            <m:t>𝑈</m:t>
                          </m:r>
                        </m:den>
                      </m:f>
                    </m:oMath>
                  </m:oMathPara>
                </a14:m>
                <a:endParaRPr lang="lt-LT" sz="3000" dirty="0">
                  <a:latin typeface="Times New Roman" panose="02020603050405020304" pitchFamily="18" charset="0"/>
                  <a:cs typeface="Times New Roman" panose="02020603050405020304" pitchFamily="18" charset="0"/>
                </a:endParaRPr>
              </a:p>
              <a:p>
                <a:pPr marL="0" indent="0" algn="just">
                  <a:lnSpc>
                    <a:spcPct val="100000"/>
                  </a:lnSpc>
                  <a:buNone/>
                </a:pPr>
                <a:endParaRPr lang="lt-LT" sz="3000"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1272C68A-FBFA-4AFC-9931-41E347B3DBF5}"/>
                  </a:ext>
                </a:extLst>
              </p:cNvPr>
              <p:cNvSpPr>
                <a:spLocks noGrp="1" noRot="1" noChangeAspect="1" noMove="1" noResize="1" noEditPoints="1" noAdjustHandles="1" noChangeArrowheads="1" noChangeShapeType="1" noTextEdit="1"/>
              </p:cNvSpPr>
              <p:nvPr>
                <p:ph idx="1"/>
              </p:nvPr>
            </p:nvSpPr>
            <p:spPr>
              <a:xfrm>
                <a:off x="838200" y="1825625"/>
                <a:ext cx="10515600" cy="1775991"/>
              </a:xfrm>
              <a:blipFill>
                <a:blip r:embed="rId3"/>
                <a:stretch>
                  <a:fillRect l="-1217" t="-4452" r="-1333" b="-126712"/>
                </a:stretch>
              </a:blipFill>
            </p:spPr>
            <p:txBody>
              <a:bodyPr/>
              <a:lstStyle/>
              <a:p>
                <a:r>
                  <a:rPr lang="lt-LT">
                    <a:noFill/>
                  </a:rPr>
                  <a:t> </a:t>
                </a:r>
              </a:p>
            </p:txBody>
          </p:sp>
        </mc:Fallback>
      </mc:AlternateContent>
      <p:sp>
        <p:nvSpPr>
          <p:cNvPr id="4" name="TextBox 3">
            <a:extLst>
              <a:ext uri="{FF2B5EF4-FFF2-40B4-BE49-F238E27FC236}">
                <a16:creationId xmlns:a16="http://schemas.microsoft.com/office/drawing/2014/main" id="{C7125A65-F559-440E-AF83-4EB4A2209D38}"/>
              </a:ext>
            </a:extLst>
          </p:cNvPr>
          <p:cNvSpPr txBox="1"/>
          <p:nvPr/>
        </p:nvSpPr>
        <p:spPr>
          <a:xfrm>
            <a:off x="3165410" y="5985043"/>
            <a:ext cx="5861180" cy="1015663"/>
          </a:xfrm>
          <a:prstGeom prst="rect">
            <a:avLst/>
          </a:prstGeom>
          <a:noFill/>
        </p:spPr>
        <p:txBody>
          <a:bodyPr wrap="square" rtlCol="0">
            <a:spAutoFit/>
          </a:bodyPr>
          <a:lstStyle/>
          <a:p>
            <a:r>
              <a:rPr lang="lt-LT" sz="3000" dirty="0">
                <a:latin typeface="Times New Roman" panose="02020603050405020304" pitchFamily="18" charset="0"/>
                <a:cs typeface="Times New Roman" panose="02020603050405020304" pitchFamily="18" charset="0"/>
              </a:rPr>
              <a:t>C- </a:t>
            </a:r>
            <a:r>
              <a:rPr lang="en-US" sz="3000" dirty="0">
                <a:latin typeface="Times New Roman" panose="02020603050405020304" pitchFamily="18" charset="0"/>
                <a:cs typeface="Times New Roman" panose="02020603050405020304" pitchFamily="18" charset="0"/>
              </a:rPr>
              <a:t>Capacity</a:t>
            </a:r>
            <a:r>
              <a:rPr lang="lt-LT" sz="3000" dirty="0">
                <a:latin typeface="Times New Roman" panose="02020603050405020304" pitchFamily="18" charset="0"/>
                <a:cs typeface="Times New Roman" panose="02020603050405020304" pitchFamily="18" charset="0"/>
              </a:rPr>
              <a:t>, Q- </a:t>
            </a:r>
            <a:r>
              <a:rPr lang="lt-LT" sz="3000" dirty="0" err="1">
                <a:latin typeface="Times New Roman" panose="02020603050405020304" pitchFamily="18" charset="0"/>
                <a:cs typeface="Times New Roman" panose="02020603050405020304" pitchFamily="18" charset="0"/>
              </a:rPr>
              <a:t>charge</a:t>
            </a:r>
            <a:r>
              <a:rPr lang="lt-LT" sz="3000" dirty="0">
                <a:latin typeface="Times New Roman" panose="02020603050405020304" pitchFamily="18" charset="0"/>
                <a:cs typeface="Times New Roman" panose="02020603050405020304" pitchFamily="18" charset="0"/>
              </a:rPr>
              <a:t>, U - </a:t>
            </a:r>
            <a:r>
              <a:rPr lang="en-US" sz="3000" dirty="0">
                <a:latin typeface="Times New Roman" panose="02020603050405020304" pitchFamily="18" charset="0"/>
                <a:cs typeface="Times New Roman" panose="02020603050405020304" pitchFamily="18" charset="0"/>
              </a:rPr>
              <a:t>voltage</a:t>
            </a:r>
            <a:endParaRPr lang="lt-LT" sz="3000" dirty="0">
              <a:latin typeface="Times New Roman" panose="02020603050405020304" pitchFamily="18" charset="0"/>
              <a:cs typeface="Times New Roman" panose="02020603050405020304" pitchFamily="18" charset="0"/>
            </a:endParaRPr>
          </a:p>
          <a:p>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8570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A415AB3-46F1-4003-8017-C6F05AEB4E9E}"/>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22CC2D5-CBDF-4005-87CB-BB186150193C}"/>
              </a:ext>
            </a:extLst>
          </p:cNvPr>
          <p:cNvSpPr>
            <a:spLocks noGrp="1"/>
          </p:cNvSpPr>
          <p:nvPr>
            <p:ph idx="1"/>
          </p:nvPr>
        </p:nvSpPr>
        <p:spPr/>
        <p:txBody>
          <a:bodyPr>
            <a:normAutofit/>
          </a:bodyPr>
          <a:lstStyle/>
          <a:p>
            <a:pPr algn="just">
              <a:lnSpc>
                <a:spcPct val="100000"/>
              </a:lnSpc>
            </a:pPr>
            <a:r>
              <a:rPr lang="lt-LT" sz="3000" dirty="0" err="1">
                <a:latin typeface="Times New Roman" panose="02020603050405020304" pitchFamily="18" charset="0"/>
                <a:cs typeface="Times New Roman" panose="02020603050405020304" pitchFamily="18" charset="0"/>
              </a:rPr>
              <a:t>Electrolytic</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capacitors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err="1">
                <a:latin typeface="Times New Roman" panose="02020603050405020304" pitchFamily="18" charset="0"/>
                <a:cs typeface="Times New Roman" panose="02020603050405020304" pitchFamily="18" charset="0"/>
              </a:rPr>
              <a:t>Ceramic</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capacitors</a:t>
            </a:r>
            <a:r>
              <a:rPr lang="lt-LT" sz="3000" dirty="0">
                <a:latin typeface="Times New Roman" panose="02020603050405020304" pitchFamily="18" charset="0"/>
                <a:cs typeface="Times New Roman" panose="02020603050405020304" pitchFamily="18" charset="0"/>
              </a:rPr>
              <a:t>.</a:t>
            </a:r>
          </a:p>
          <a:p>
            <a:pPr algn="just">
              <a:lnSpc>
                <a:spcPct val="100000"/>
              </a:lnSpc>
            </a:pPr>
            <a:r>
              <a:rPr lang="lt-LT" sz="3000" dirty="0" err="1">
                <a:latin typeface="Times New Roman" panose="02020603050405020304" pitchFamily="18" charset="0"/>
                <a:cs typeface="Times New Roman" panose="02020603050405020304" pitchFamily="18" charset="0"/>
              </a:rPr>
              <a:t>Adjustable</a:t>
            </a:r>
            <a:r>
              <a:rPr lang="lt-LT" sz="3000" dirty="0">
                <a:latin typeface="Times New Roman" panose="02020603050405020304" pitchFamily="18" charset="0"/>
                <a:cs typeface="Times New Roman" panose="02020603050405020304" pitchFamily="18" charset="0"/>
              </a:rPr>
              <a:t> </a:t>
            </a:r>
            <a:r>
              <a:rPr lang="lt-LT" sz="3000" dirty="0" err="1">
                <a:latin typeface="Times New Roman" panose="02020603050405020304" pitchFamily="18" charset="0"/>
                <a:cs typeface="Times New Roman" panose="02020603050405020304" pitchFamily="18" charset="0"/>
              </a:rPr>
              <a:t>capacitors</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30348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C86595E-878F-402A-BB1E-01EFE2C1675C}"/>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Electrolytic</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capacitors</a:t>
            </a:r>
            <a:endParaRPr lang="lt-LT" sz="4500" b="1" dirty="0">
              <a:effectLst>
                <a:outerShdw blurRad="38100" dist="38100" dir="2700000" algn="tl">
                  <a:srgbClr val="000000">
                    <a:alpha val="43137"/>
                  </a:srgbClr>
                </a:outerShdw>
              </a:effectLst>
            </a:endParaRPr>
          </a:p>
        </p:txBody>
      </p:sp>
      <p:sp>
        <p:nvSpPr>
          <p:cNvPr id="3" name="Turinio vietos rezervavimo ženklas 2">
            <a:extLst>
              <a:ext uri="{FF2B5EF4-FFF2-40B4-BE49-F238E27FC236}">
                <a16:creationId xmlns:a16="http://schemas.microsoft.com/office/drawing/2014/main" id="{C973D594-D0B9-4F48-97F3-049B4779F562}"/>
              </a:ext>
            </a:extLst>
          </p:cNvPr>
          <p:cNvSpPr>
            <a:spLocks noGrp="1"/>
          </p:cNvSpPr>
          <p:nvPr>
            <p:ph idx="1"/>
          </p:nvPr>
        </p:nvSpPr>
        <p:spPr/>
        <p:txBody>
          <a:bodyPr>
            <a:noAutofit/>
          </a:bodyPr>
          <a:lstStyle/>
          <a:p>
            <a:pPr algn="just">
              <a:lnSpc>
                <a:spcPct val="100000"/>
              </a:lnSpc>
            </a:pPr>
            <a:r>
              <a:rPr lang="en-US" sz="3000" dirty="0">
                <a:latin typeface="Times New Roman" panose="02020603050405020304" pitchFamily="18" charset="0"/>
                <a:cs typeface="Times New Roman" panose="02020603050405020304" pitchFamily="18" charset="0"/>
              </a:rPr>
              <a:t>Electrolytic capacitors have polarity, which means that one contact is connected to a positive voltage potential and the other to a negative one.</a:t>
            </a:r>
          </a:p>
          <a:p>
            <a:pPr algn="just">
              <a:lnSpc>
                <a:spcPct val="100000"/>
              </a:lnSpc>
            </a:pPr>
            <a:r>
              <a:rPr lang="en-US" sz="3000" dirty="0">
                <a:latin typeface="Times New Roman" panose="02020603050405020304" pitchFamily="18" charset="0"/>
                <a:cs typeface="Times New Roman" panose="02020603050405020304" pitchFamily="18" charset="0"/>
              </a:rPr>
              <a:t>Electrolytic capacitors have a specified voltage that is the maximum it can support. Otherwise, it "burns" and is no longer usable</a:t>
            </a:r>
            <a:r>
              <a:rPr lang="lt-LT" sz="3000" dirty="0">
                <a:latin typeface="Times New Roman" panose="02020603050405020304" pitchFamily="18" charset="0"/>
                <a:cs typeface="Times New Roman" panose="02020603050405020304" pitchFamily="18" charset="0"/>
              </a:rPr>
              <a:t>.</a:t>
            </a:r>
          </a:p>
        </p:txBody>
      </p:sp>
      <p:pic>
        <p:nvPicPr>
          <p:cNvPr id="5" name="Grafinis elementas 4">
            <a:extLst>
              <a:ext uri="{FF2B5EF4-FFF2-40B4-BE49-F238E27FC236}">
                <a16:creationId xmlns:a16="http://schemas.microsoft.com/office/drawing/2014/main" id="{56A0D95D-C66A-4DB4-96D3-DC84A6F35F8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9022" t="14866" r="66488" b="14001"/>
          <a:stretch/>
        </p:blipFill>
        <p:spPr>
          <a:xfrm rot="5400000">
            <a:off x="5508171" y="4765351"/>
            <a:ext cx="1175657" cy="1917441"/>
          </a:xfrm>
          <a:prstGeom prst="roundRect">
            <a:avLst/>
          </a:prstGeom>
        </p:spPr>
      </p:pic>
    </p:spTree>
    <p:extLst>
      <p:ext uri="{BB962C8B-B14F-4D97-AF65-F5344CB8AC3E}">
        <p14:creationId xmlns:p14="http://schemas.microsoft.com/office/powerpoint/2010/main" val="10441856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B417062-52F1-489D-A3E0-E74DB2BB978B}"/>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Electrolytic</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capacitors</a:t>
            </a:r>
            <a:endParaRPr lang="lt-LT" sz="4500" dirty="0"/>
          </a:p>
        </p:txBody>
      </p:sp>
      <p:sp>
        <p:nvSpPr>
          <p:cNvPr id="3" name="Turinio vietos rezervavimo ženklas 2">
            <a:extLst>
              <a:ext uri="{FF2B5EF4-FFF2-40B4-BE49-F238E27FC236}">
                <a16:creationId xmlns:a16="http://schemas.microsoft.com/office/drawing/2014/main" id="{208BC557-56A5-4F3F-A990-FDF49E6B4616}"/>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They can store large amounts of energy and are commonly used to filter an electrical signal in both power supplies and amplifiers, or simply as a source of energy that can suddenly give it away, such as a camera flash.</a:t>
            </a:r>
            <a:endParaRPr lang="lt-LT" sz="3000" dirty="0"/>
          </a:p>
        </p:txBody>
      </p:sp>
      <p:pic>
        <p:nvPicPr>
          <p:cNvPr id="5" name="Paveikslėlis 4" descr="Paveikslėlis, kuriame yra žinutė, elektroniniai prietaisai&#10;&#10;Automatiškai sugeneruotas aprašymas">
            <a:extLst>
              <a:ext uri="{FF2B5EF4-FFF2-40B4-BE49-F238E27FC236}">
                <a16:creationId xmlns:a16="http://schemas.microsoft.com/office/drawing/2014/main" id="{EA972EFD-DF52-4BDD-9D07-E121723AB4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349" y="4032743"/>
            <a:ext cx="3917302" cy="2279157"/>
          </a:xfrm>
          <a:prstGeom prst="roundRect">
            <a:avLst/>
          </a:prstGeom>
        </p:spPr>
      </p:pic>
    </p:spTree>
    <p:extLst>
      <p:ext uri="{BB962C8B-B14F-4D97-AF65-F5344CB8AC3E}">
        <p14:creationId xmlns:p14="http://schemas.microsoft.com/office/powerpoint/2010/main" val="1262084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39698CA-4771-44FE-9AD2-BC6E0ACBAF94}"/>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Ceramic</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capacitors</a:t>
            </a:r>
            <a:endParaRPr lang="lt-LT" sz="4500" b="1" dirty="0">
              <a:effectLst>
                <a:outerShdw blurRad="38100" dist="38100" dir="2700000" algn="tl">
                  <a:srgbClr val="000000">
                    <a:alpha val="43137"/>
                  </a:srgbClr>
                </a:outerShdw>
              </a:effectLst>
            </a:endParaRPr>
          </a:p>
        </p:txBody>
      </p:sp>
      <p:sp>
        <p:nvSpPr>
          <p:cNvPr id="3" name="Turinio vietos rezervavimo ženklas 2">
            <a:extLst>
              <a:ext uri="{FF2B5EF4-FFF2-40B4-BE49-F238E27FC236}">
                <a16:creationId xmlns:a16="http://schemas.microsoft.com/office/drawing/2014/main" id="{36155B04-1276-4D7C-BF91-712DE758223D}"/>
              </a:ext>
            </a:extLst>
          </p:cNvPr>
          <p:cNvSpPr>
            <a:spLocks noGrp="1"/>
          </p:cNvSpPr>
          <p:nvPr>
            <p:ph idx="1"/>
          </p:nvPr>
        </p:nvSpPr>
        <p:spPr/>
        <p:txBody>
          <a:bodyPr>
            <a:normAutofit/>
          </a:bodyPr>
          <a:lstStyle/>
          <a:p>
            <a:pPr algn="just">
              <a:lnSpc>
                <a:spcPct val="100000"/>
              </a:lnSpc>
            </a:pPr>
            <a:r>
              <a:rPr lang="en-US" sz="3000" dirty="0">
                <a:latin typeface="Times New Roman" panose="02020603050405020304" pitchFamily="18" charset="0"/>
                <a:cs typeface="Times New Roman" panose="02020603050405020304" pitchFamily="18" charset="0"/>
              </a:rPr>
              <a:t>These capacitors have no polarity, so it does not matter which of the contacts will be connected to the positive voltage potential</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Because the dielectric is a ceramic layer, they are smaller than electrolytic capacitors and can take a variety of shapes</a:t>
            </a:r>
            <a:r>
              <a:rPr lang="lt-LT" sz="3000" dirty="0">
                <a:latin typeface="Times New Roman" panose="02020603050405020304" pitchFamily="18" charset="0"/>
                <a:cs typeface="Times New Roman" panose="02020603050405020304" pitchFamily="18" charset="0"/>
              </a:rPr>
              <a:t>.</a:t>
            </a:r>
          </a:p>
          <a:p>
            <a:pPr algn="just">
              <a:lnSpc>
                <a:spcPct val="100000"/>
              </a:lnSpc>
            </a:pPr>
            <a:r>
              <a:rPr lang="en-US" sz="3000" dirty="0">
                <a:latin typeface="Times New Roman" panose="02020603050405020304" pitchFamily="18" charset="0"/>
                <a:cs typeface="Times New Roman" panose="02020603050405020304" pitchFamily="18" charset="0"/>
              </a:rPr>
              <a:t>Unlike electrolytic capacitors, which can have large capacities, ceramic capacitors are oriented to µF and smaller capacities.</a:t>
            </a:r>
            <a:endParaRPr lang="lt-LT" sz="3000"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2861171A-E075-4102-850B-6604F43EED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85" t="7959" r="4542" b="14285"/>
          <a:stretch/>
        </p:blipFill>
        <p:spPr>
          <a:xfrm>
            <a:off x="4099250" y="5546128"/>
            <a:ext cx="1996750" cy="1153252"/>
          </a:xfrm>
          <a:prstGeom prst="roundRect">
            <a:avLst/>
          </a:prstGeom>
        </p:spPr>
      </p:pic>
      <p:pic>
        <p:nvPicPr>
          <p:cNvPr id="7" name="Paveikslėlis 6">
            <a:extLst>
              <a:ext uri="{FF2B5EF4-FFF2-40B4-BE49-F238E27FC236}">
                <a16:creationId xmlns:a16="http://schemas.microsoft.com/office/drawing/2014/main" id="{7A2E1F69-D54D-4851-BB6A-2A05F9210398}"/>
              </a:ext>
            </a:extLst>
          </p:cNvPr>
          <p:cNvPicPr>
            <a:picLocks noChangeAspect="1"/>
          </p:cNvPicPr>
          <p:nvPr/>
        </p:nvPicPr>
        <p:blipFill rotWithShape="1">
          <a:blip r:embed="rId3">
            <a:extLst>
              <a:ext uri="{28A0092B-C50C-407E-A947-70E740481C1C}">
                <a14:useLocalDpi xmlns:a14="http://schemas.microsoft.com/office/drawing/2010/main" val="0"/>
              </a:ext>
            </a:extLst>
          </a:blip>
          <a:srcRect t="20569" r="85729" b="3658"/>
          <a:stretch/>
        </p:blipFill>
        <p:spPr>
          <a:xfrm rot="5400000">
            <a:off x="7317435" y="5235023"/>
            <a:ext cx="468961" cy="1775461"/>
          </a:xfrm>
          <a:prstGeom prst="roundRect">
            <a:avLst/>
          </a:prstGeom>
        </p:spPr>
      </p:pic>
    </p:spTree>
    <p:extLst>
      <p:ext uri="{BB962C8B-B14F-4D97-AF65-F5344CB8AC3E}">
        <p14:creationId xmlns:p14="http://schemas.microsoft.com/office/powerpoint/2010/main" val="2539226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CC903F5-52BC-4C45-BFD3-7F28D40D92BD}"/>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Ohm's</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law</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A558482D-825E-4C4E-8C3C-2CF5DF04F35B}"/>
              </a:ext>
            </a:extLst>
          </p:cNvPr>
          <p:cNvSpPr>
            <a:spLocks noGrp="1"/>
          </p:cNvSpPr>
          <p:nvPr>
            <p:ph idx="1"/>
          </p:nvPr>
        </p:nvSpPr>
        <p:spPr>
          <a:xfrm>
            <a:off x="838200" y="1825625"/>
            <a:ext cx="10515600" cy="4006008"/>
          </a:xfrm>
        </p:spPr>
        <p:txBody>
          <a:bodyPr>
            <a:noAutofit/>
          </a:bodyPr>
          <a:lstStyle/>
          <a:p>
            <a:pPr algn="just"/>
            <a:r>
              <a:rPr lang="en-US" sz="3000" dirty="0">
                <a:latin typeface="Times New Roman" panose="02020603050405020304" pitchFamily="18" charset="0"/>
                <a:cs typeface="Times New Roman" panose="02020603050405020304" pitchFamily="18" charset="0"/>
              </a:rPr>
              <a:t>A physical law that describes the relationship between voltage, current, and resistance in an electrical circuit. In other words, one of the most important formulas in electronics</a:t>
            </a:r>
            <a:r>
              <a:rPr lang="lt-LT" sz="3000" dirty="0">
                <a:latin typeface="Times New Roman" panose="02020603050405020304" pitchFamily="18" charset="0"/>
                <a:cs typeface="Times New Roman" panose="02020603050405020304" pitchFamily="18" charset="0"/>
              </a:rPr>
              <a:t>.</a:t>
            </a:r>
          </a:p>
          <a:p>
            <a:pPr algn="just"/>
            <a:endParaRPr lang="lt-LT" sz="3000" dirty="0">
              <a:latin typeface="Times New Roman" panose="02020603050405020304" pitchFamily="18" charset="0"/>
              <a:cs typeface="Times New Roman" panose="02020603050405020304" pitchFamily="18" charset="0"/>
            </a:endParaRPr>
          </a:p>
          <a:p>
            <a:pPr algn="just"/>
            <a:endParaRPr lang="en-US" sz="3000" dirty="0">
              <a:latin typeface="Times New Roman" panose="02020603050405020304" pitchFamily="18" charset="0"/>
              <a:cs typeface="Times New Roman" panose="02020603050405020304" pitchFamily="18" charset="0"/>
            </a:endParaRPr>
          </a:p>
          <a:p>
            <a:pPr algn="just"/>
            <a:r>
              <a:rPr lang="en-US" sz="3000" dirty="0">
                <a:latin typeface="Times New Roman" panose="02020603050405020304" pitchFamily="18" charset="0"/>
                <a:cs typeface="Times New Roman" panose="02020603050405020304" pitchFamily="18" charset="0"/>
              </a:rPr>
              <a:t>U – Voltage. Unit of measurement - Volts</a:t>
            </a:r>
            <a:r>
              <a:rPr lang="lt-LT" sz="3000" dirty="0">
                <a:latin typeface="Times New Roman" panose="02020603050405020304" pitchFamily="18" charset="0"/>
                <a:cs typeface="Times New Roman" panose="02020603050405020304" pitchFamily="18" charset="0"/>
              </a:rPr>
              <a:t>[V];</a:t>
            </a:r>
          </a:p>
          <a:p>
            <a:pPr algn="just"/>
            <a:r>
              <a:rPr lang="lt-LT" sz="3000" dirty="0">
                <a:latin typeface="Times New Roman" panose="02020603050405020304" pitchFamily="18" charset="0"/>
                <a:cs typeface="Times New Roman" panose="02020603050405020304" pitchFamily="18" charset="0"/>
              </a:rPr>
              <a:t>I – </a:t>
            </a:r>
            <a:r>
              <a:rPr lang="en-US" sz="3000" dirty="0">
                <a:latin typeface="Times New Roman" panose="02020603050405020304" pitchFamily="18" charset="0"/>
                <a:cs typeface="Times New Roman" panose="02020603050405020304" pitchFamily="18" charset="0"/>
              </a:rPr>
              <a:t>Current. Unit of measurement - Amperes</a:t>
            </a:r>
            <a:r>
              <a:rPr lang="lt-LT" sz="3000" dirty="0">
                <a:latin typeface="Times New Roman" panose="02020603050405020304" pitchFamily="18" charset="0"/>
                <a:cs typeface="Times New Roman" panose="02020603050405020304" pitchFamily="18" charset="0"/>
              </a:rPr>
              <a:t>[A];</a:t>
            </a:r>
          </a:p>
          <a:p>
            <a:pPr algn="just"/>
            <a:r>
              <a:rPr lang="lt-LT" sz="3000" dirty="0">
                <a:latin typeface="Times New Roman" panose="02020603050405020304" pitchFamily="18" charset="0"/>
                <a:cs typeface="Times New Roman" panose="02020603050405020304" pitchFamily="18" charset="0"/>
              </a:rPr>
              <a:t>R – </a:t>
            </a:r>
            <a:r>
              <a:rPr lang="en-US" sz="3000" dirty="0">
                <a:latin typeface="Times New Roman" panose="02020603050405020304" pitchFamily="18" charset="0"/>
                <a:cs typeface="Times New Roman" panose="02020603050405020304" pitchFamily="18" charset="0"/>
              </a:rPr>
              <a:t>Resistance. Unit of measurement - ohms</a:t>
            </a:r>
            <a:r>
              <a:rPr lang="lt-LT" sz="3000" dirty="0">
                <a:latin typeface="Times New Roman" panose="02020603050405020304" pitchFamily="18" charset="0"/>
                <a:cs typeface="Times New Roman" panose="02020603050405020304" pitchFamily="18" charset="0"/>
              </a:rPr>
              <a:t>[</a:t>
            </a:r>
            <a:r>
              <a:rPr lang="el-GR" sz="3000" dirty="0">
                <a:latin typeface="Times New Roman" panose="02020603050405020304" pitchFamily="18" charset="0"/>
                <a:cs typeface="Times New Roman" panose="02020603050405020304" pitchFamily="18" charset="0"/>
              </a:rPr>
              <a:t>Ω</a:t>
            </a:r>
            <a:r>
              <a:rPr lang="lt-LT" sz="3000" dirty="0">
                <a:latin typeface="Times New Roman" panose="02020603050405020304" pitchFamily="18" charset="0"/>
                <a:cs typeface="Times New Roman" panose="02020603050405020304" pitchFamily="18" charset="0"/>
              </a:rPr>
              <a:t>]</a:t>
            </a:r>
            <a:endParaRPr lang="en-US" sz="3000"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873FDC81-E332-426D-B675-2F9CEDD99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599" y="3115691"/>
            <a:ext cx="2885687" cy="2715942"/>
          </a:xfrm>
          <a:prstGeom prst="triangle">
            <a:avLst/>
          </a:prstGeom>
        </p:spPr>
      </p:pic>
    </p:spTree>
    <p:extLst>
      <p:ext uri="{BB962C8B-B14F-4D97-AF65-F5344CB8AC3E}">
        <p14:creationId xmlns:p14="http://schemas.microsoft.com/office/powerpoint/2010/main" val="31664474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93F854C-C2A5-4020-A264-D4AABED045BC}"/>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Expressions of the law of ohm</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59E76AB5-F78B-4594-8C51-48955AF25791}"/>
                  </a:ext>
                </a:extLst>
              </p:cNvPr>
              <p:cNvSpPr>
                <a:spLocks noGrp="1"/>
              </p:cNvSpPr>
              <p:nvPr>
                <p:ph idx="1"/>
              </p:nvPr>
            </p:nvSpPr>
            <p:spPr/>
            <p:txBody>
              <a:bodyPr/>
              <a:lstStyle/>
              <a:p>
                <a:pPr algn="just"/>
                <a:r>
                  <a:rPr lang="en-US" sz="3000" dirty="0">
                    <a:latin typeface="Times New Roman" panose="02020603050405020304" pitchFamily="18" charset="0"/>
                    <a:cs typeface="Times New Roman" panose="02020603050405020304" pitchFamily="18" charset="0"/>
                  </a:rPr>
                  <a:t>Ohm's law relates voltage (V), current (I), and resistance (R) to each other</a:t>
                </a:r>
                <a:r>
                  <a:rPr lang="lt-LT" sz="3000" dirty="0">
                    <a:latin typeface="Times New Roman" panose="02020603050405020304" pitchFamily="18" charset="0"/>
                    <a:cs typeface="Times New Roman" panose="02020603050405020304" pitchFamily="18" charset="0"/>
                  </a:rPr>
                  <a:t>.</a:t>
                </a:r>
              </a:p>
              <a:p>
                <a:pPr algn="just"/>
                <a:r>
                  <a:rPr lang="en-US" sz="3000" dirty="0">
                    <a:latin typeface="Times New Roman" panose="02020603050405020304" pitchFamily="18" charset="0"/>
                    <a:cs typeface="Times New Roman" panose="02020603050405020304" pitchFamily="18" charset="0"/>
                  </a:rPr>
                  <a:t>It can be written in 3 ways, depending on what magnitude of current, voltage or resistance we want to calculate.</a:t>
                </a:r>
                <a:endParaRPr lang="lt-LT" dirty="0"/>
              </a:p>
              <a:p>
                <a:endParaRPr lang="lt-LT" dirty="0"/>
              </a:p>
              <a:p>
                <a:pPr marL="0" indent="0" algn="ctr">
                  <a:buNone/>
                </a:pPr>
                <a14:m>
                  <m:oMath xmlns:m="http://schemas.openxmlformats.org/officeDocument/2006/math">
                    <m:r>
                      <a:rPr lang="lt-LT" sz="3600" b="0" i="1" smtClean="0">
                        <a:solidFill>
                          <a:srgbClr val="002060"/>
                        </a:solidFill>
                        <a:latin typeface="Cambria Math" panose="02040503050406030204" pitchFamily="18" charset="0"/>
                      </a:rPr>
                      <m:t>𝐼</m:t>
                    </m:r>
                    <m:r>
                      <a:rPr lang="en-US" sz="3600" b="0" i="1" smtClean="0">
                        <a:solidFill>
                          <a:srgbClr val="002060"/>
                        </a:solidFill>
                        <a:latin typeface="Cambria Math" panose="02040503050406030204" pitchFamily="18" charset="0"/>
                      </a:rPr>
                      <m:t>= </m:t>
                    </m:r>
                    <m:f>
                      <m:fPr>
                        <m:ctrlPr>
                          <a:rPr lang="en-US" sz="3600" b="0" i="1" smtClean="0">
                            <a:solidFill>
                              <a:srgbClr val="002060"/>
                            </a:solidFill>
                            <a:latin typeface="Cambria Math" panose="02040503050406030204" pitchFamily="18" charset="0"/>
                          </a:rPr>
                        </m:ctrlPr>
                      </m:fPr>
                      <m:num>
                        <m:r>
                          <a:rPr lang="en-US" sz="3600" b="0" i="1" smtClean="0">
                            <a:solidFill>
                              <a:srgbClr val="002060"/>
                            </a:solidFill>
                            <a:latin typeface="Cambria Math" panose="02040503050406030204" pitchFamily="18" charset="0"/>
                          </a:rPr>
                          <m:t>𝑉</m:t>
                        </m:r>
                      </m:num>
                      <m:den>
                        <m:r>
                          <a:rPr lang="en-US" sz="3600" b="0" i="1" smtClean="0">
                            <a:solidFill>
                              <a:srgbClr val="002060"/>
                            </a:solidFill>
                            <a:latin typeface="Cambria Math" panose="02040503050406030204" pitchFamily="18" charset="0"/>
                          </a:rPr>
                          <m:t>𝑅</m:t>
                        </m:r>
                      </m:den>
                    </m:f>
                  </m:oMath>
                </a14:m>
                <a:r>
                  <a:rPr lang="en-US" sz="3600" dirty="0">
                    <a:solidFill>
                      <a:srgbClr val="002060"/>
                    </a:solidFill>
                  </a:rPr>
                  <a:t>;		</a:t>
                </a:r>
                <a14:m>
                  <m:oMath xmlns:m="http://schemas.openxmlformats.org/officeDocument/2006/math">
                    <m:r>
                      <m:rPr>
                        <m:sty m:val="p"/>
                      </m:rPr>
                      <a:rPr lang="en-US" sz="3600" b="0" i="0" smtClean="0">
                        <a:solidFill>
                          <a:srgbClr val="002060"/>
                        </a:solidFill>
                        <a:latin typeface="Cambria Math" panose="02040503050406030204" pitchFamily="18" charset="0"/>
                      </a:rPr>
                      <m:t>V</m:t>
                    </m:r>
                    <m:r>
                      <a:rPr lang="en-US" sz="3600" b="0" i="1" smtClean="0">
                        <a:solidFill>
                          <a:srgbClr val="002060"/>
                        </a:solidFill>
                        <a:latin typeface="Cambria Math" panose="02040503050406030204" pitchFamily="18" charset="0"/>
                      </a:rPr>
                      <m:t>=</m:t>
                    </m:r>
                    <m:r>
                      <a:rPr lang="en-US" sz="3600" b="0" i="1" smtClean="0">
                        <a:solidFill>
                          <a:srgbClr val="002060"/>
                        </a:solidFill>
                        <a:latin typeface="Cambria Math" panose="02040503050406030204" pitchFamily="18" charset="0"/>
                      </a:rPr>
                      <m:t>𝐼</m:t>
                    </m:r>
                    <m:r>
                      <a:rPr lang="en-US" sz="3600" b="0" i="1" smtClean="0">
                        <a:solidFill>
                          <a:srgbClr val="002060"/>
                        </a:solidFill>
                        <a:latin typeface="Cambria Math" panose="02040503050406030204" pitchFamily="18" charset="0"/>
                      </a:rPr>
                      <m:t> ×</m:t>
                    </m:r>
                    <m:r>
                      <a:rPr lang="en-US" sz="3600" b="0" i="1" smtClean="0">
                        <a:solidFill>
                          <a:srgbClr val="002060"/>
                        </a:solidFill>
                        <a:latin typeface="Cambria Math" panose="02040503050406030204" pitchFamily="18" charset="0"/>
                        <a:ea typeface="Cambria Math" panose="02040503050406030204" pitchFamily="18" charset="0"/>
                      </a:rPr>
                      <m:t>𝑅</m:t>
                    </m:r>
                    <m:r>
                      <a:rPr lang="en-US" sz="3600" b="0" i="1" smtClean="0">
                        <a:solidFill>
                          <a:srgbClr val="002060"/>
                        </a:solidFill>
                        <a:latin typeface="Cambria Math" panose="02040503050406030204" pitchFamily="18" charset="0"/>
                        <a:ea typeface="Cambria Math" panose="02040503050406030204" pitchFamily="18" charset="0"/>
                      </a:rPr>
                      <m:t>;</m:t>
                    </m:r>
                  </m:oMath>
                </a14:m>
                <a:r>
                  <a:rPr lang="en-US" sz="3600" dirty="0">
                    <a:solidFill>
                      <a:srgbClr val="002060"/>
                    </a:solidFill>
                  </a:rPr>
                  <a:t>			</a:t>
                </a:r>
                <a14:m>
                  <m:oMath xmlns:m="http://schemas.openxmlformats.org/officeDocument/2006/math">
                    <m:r>
                      <a:rPr lang="en-US" sz="3600" b="0" i="1" smtClean="0">
                        <a:solidFill>
                          <a:srgbClr val="002060"/>
                        </a:solidFill>
                        <a:latin typeface="Cambria Math" panose="02040503050406030204" pitchFamily="18" charset="0"/>
                      </a:rPr>
                      <m:t>𝑅</m:t>
                    </m:r>
                    <m:r>
                      <a:rPr lang="en-US" sz="3600" b="0" i="1" smtClean="0">
                        <a:solidFill>
                          <a:srgbClr val="002060"/>
                        </a:solidFill>
                        <a:latin typeface="Cambria Math" panose="02040503050406030204" pitchFamily="18" charset="0"/>
                      </a:rPr>
                      <m:t>=</m:t>
                    </m:r>
                    <m:f>
                      <m:fPr>
                        <m:ctrlPr>
                          <a:rPr lang="en-US" sz="3600" b="0" i="1" smtClean="0">
                            <a:solidFill>
                              <a:srgbClr val="002060"/>
                            </a:solidFill>
                            <a:latin typeface="Cambria Math" panose="02040503050406030204" pitchFamily="18" charset="0"/>
                          </a:rPr>
                        </m:ctrlPr>
                      </m:fPr>
                      <m:num>
                        <m:r>
                          <a:rPr lang="en-US" sz="3600" b="0" i="1" smtClean="0">
                            <a:solidFill>
                              <a:srgbClr val="002060"/>
                            </a:solidFill>
                            <a:latin typeface="Cambria Math" panose="02040503050406030204" pitchFamily="18" charset="0"/>
                          </a:rPr>
                          <m:t>𝑉</m:t>
                        </m:r>
                      </m:num>
                      <m:den>
                        <m:r>
                          <a:rPr lang="en-US" sz="3600" b="0" i="1" smtClean="0">
                            <a:solidFill>
                              <a:srgbClr val="002060"/>
                            </a:solidFill>
                            <a:latin typeface="Cambria Math" panose="02040503050406030204" pitchFamily="18" charset="0"/>
                          </a:rPr>
                          <m:t>𝐼</m:t>
                        </m:r>
                      </m:den>
                    </m:f>
                    <m:r>
                      <a:rPr lang="en-US" sz="3600" b="0" i="1" smtClean="0">
                        <a:solidFill>
                          <a:srgbClr val="002060"/>
                        </a:solidFill>
                        <a:latin typeface="Cambria Math" panose="02040503050406030204" pitchFamily="18" charset="0"/>
                        <a:ea typeface="Cambria Math" panose="02040503050406030204" pitchFamily="18" charset="0"/>
                      </a:rPr>
                      <m:t>;</m:t>
                    </m:r>
                  </m:oMath>
                </a14:m>
                <a:endParaRPr lang="lt-LT" sz="3600" dirty="0">
                  <a:solidFill>
                    <a:srgbClr val="002060"/>
                  </a:solidFill>
                </a:endParaRPr>
              </a:p>
            </p:txBody>
          </p:sp>
        </mc:Choice>
        <mc:Fallback xmlns="">
          <p:sp>
            <p:nvSpPr>
              <p:cNvPr id="3" name="Turinio vietos rezervavimo ženklas 2">
                <a:extLst>
                  <a:ext uri="{FF2B5EF4-FFF2-40B4-BE49-F238E27FC236}">
                    <a16:creationId xmlns:a16="http://schemas.microsoft.com/office/drawing/2014/main" id="{59E76AB5-F78B-4594-8C51-48955AF25791}"/>
                  </a:ext>
                </a:extLst>
              </p:cNvPr>
              <p:cNvSpPr>
                <a:spLocks noGrp="1" noRot="1" noChangeAspect="1" noMove="1" noResize="1" noEditPoints="1" noAdjustHandles="1" noChangeArrowheads="1" noChangeShapeType="1" noTextEdit="1"/>
              </p:cNvSpPr>
              <p:nvPr>
                <p:ph idx="1"/>
              </p:nvPr>
            </p:nvSpPr>
            <p:spPr>
              <a:blipFill>
                <a:blip r:embed="rId3"/>
                <a:stretch>
                  <a:fillRect l="-1217" t="-2801" r="-1333"/>
                </a:stretch>
              </a:blipFill>
            </p:spPr>
            <p:txBody>
              <a:bodyPr/>
              <a:lstStyle/>
              <a:p>
                <a:r>
                  <a:rPr lang="lt-LT">
                    <a:noFill/>
                  </a:rPr>
                  <a:t> </a:t>
                </a:r>
              </a:p>
            </p:txBody>
          </p:sp>
        </mc:Fallback>
      </mc:AlternateContent>
    </p:spTree>
    <p:extLst>
      <p:ext uri="{BB962C8B-B14F-4D97-AF65-F5344CB8AC3E}">
        <p14:creationId xmlns:p14="http://schemas.microsoft.com/office/powerpoint/2010/main" val="4239446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8391859-27EF-4C84-AAFC-8683A1C3219D}"/>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Ohm's</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law</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triangle</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method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3" name="Turinio vietos rezervavimo ženklas 2">
            <a:extLst>
              <a:ext uri="{FF2B5EF4-FFF2-40B4-BE49-F238E27FC236}">
                <a16:creationId xmlns:a16="http://schemas.microsoft.com/office/drawing/2014/main" id="{9AB285DE-6F90-4BBC-8336-4D013C5A33ED}"/>
              </a:ext>
            </a:extLst>
          </p:cNvPr>
          <p:cNvSpPr>
            <a:spLocks noGrp="1"/>
          </p:cNvSpPr>
          <p:nvPr>
            <p:ph idx="1"/>
          </p:nvPr>
        </p:nvSpPr>
        <p:spPr>
          <a:xfrm>
            <a:off x="838200" y="3788229"/>
            <a:ext cx="10515600" cy="2911152"/>
          </a:xfrm>
        </p:spPr>
        <p:txBody>
          <a:bodyPr>
            <a:normAutofit/>
          </a:bodyPr>
          <a:lstStyle/>
          <a:p>
            <a:r>
              <a:rPr lang="en-US" sz="3000" dirty="0">
                <a:latin typeface="Times New Roman" panose="02020603050405020304" pitchFamily="18" charset="0"/>
                <a:cs typeface="Times New Roman" panose="02020603050405020304" pitchFamily="18" charset="0"/>
              </a:rPr>
              <a:t>If we want to find the voltage (V), cover V, you will see I and R, so V</a:t>
            </a:r>
            <a:r>
              <a:rPr lang="lt-LT" sz="3000" dirty="0">
                <a:latin typeface="Times New Roman" panose="02020603050405020304" pitchFamily="18" charset="0"/>
                <a:cs typeface="Times New Roman" panose="02020603050405020304" pitchFamily="18" charset="0"/>
              </a:rPr>
              <a:t>=I×R</a:t>
            </a:r>
            <a:r>
              <a:rPr lang="en-US" sz="3000" dirty="0">
                <a:latin typeface="Times New Roman" panose="02020603050405020304" pitchFamily="18" charset="0"/>
                <a:cs typeface="Times New Roman" panose="02020603050405020304" pitchFamily="18" charset="0"/>
              </a:rPr>
              <a:t>;</a:t>
            </a:r>
            <a:endParaRPr lang="lt-LT"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If we want to find the current (I), cover I, we will see V and R, so </a:t>
            </a:r>
            <a:r>
              <a:rPr lang="lt-LT" sz="3000" dirty="0">
                <a:latin typeface="Times New Roman" panose="02020603050405020304" pitchFamily="18" charset="0"/>
                <a:cs typeface="Times New Roman" panose="02020603050405020304" pitchFamily="18" charset="0"/>
              </a:rPr>
              <a:t>I</a:t>
            </a:r>
            <a:r>
              <a:rPr lang="en-US" sz="3000" dirty="0">
                <a:latin typeface="Times New Roman" panose="02020603050405020304" pitchFamily="18" charset="0"/>
                <a:cs typeface="Times New Roman" panose="02020603050405020304" pitchFamily="18" charset="0"/>
              </a:rPr>
              <a:t>=V/R;</a:t>
            </a:r>
          </a:p>
          <a:p>
            <a:r>
              <a:rPr lang="en-US" sz="3000" dirty="0">
                <a:latin typeface="Times New Roman" panose="02020603050405020304" pitchFamily="18" charset="0"/>
                <a:cs typeface="Times New Roman" panose="02020603050405020304" pitchFamily="18" charset="0"/>
              </a:rPr>
              <a:t>If we want to find the resistance (R), cover R, we will see V and I, so </a:t>
            </a:r>
            <a:r>
              <a:rPr lang="lt-LT" sz="3000" dirty="0">
                <a:latin typeface="Times New Roman" panose="02020603050405020304" pitchFamily="18" charset="0"/>
                <a:cs typeface="Times New Roman" panose="02020603050405020304" pitchFamily="18" charset="0"/>
              </a:rPr>
              <a:t>R</a:t>
            </a:r>
            <a:r>
              <a:rPr lang="en-US" sz="3000" dirty="0">
                <a:latin typeface="Times New Roman" panose="02020603050405020304" pitchFamily="18" charset="0"/>
                <a:cs typeface="Times New Roman" panose="02020603050405020304" pitchFamily="18" charset="0"/>
              </a:rPr>
              <a:t>=V/I;</a:t>
            </a:r>
            <a:endParaRPr lang="lt-LT" sz="3000" dirty="0">
              <a:latin typeface="Times New Roman" panose="02020603050405020304" pitchFamily="18" charset="0"/>
              <a:cs typeface="Times New Roman" panose="02020603050405020304" pitchFamily="18" charset="0"/>
            </a:endParaRPr>
          </a:p>
        </p:txBody>
      </p:sp>
      <p:pic>
        <p:nvPicPr>
          <p:cNvPr id="6" name="Paveikslėlis 5" descr="Paveikslėlis, kuriame yra žinutė, laikrodis&#10;&#10;Automatiškai sugeneruotas aprašymas">
            <a:extLst>
              <a:ext uri="{FF2B5EF4-FFF2-40B4-BE49-F238E27FC236}">
                <a16:creationId xmlns:a16="http://schemas.microsoft.com/office/drawing/2014/main" id="{E561846B-7AF1-418C-A755-19A60556B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944" y="1371600"/>
            <a:ext cx="2476111" cy="2001416"/>
          </a:xfrm>
          <a:prstGeom prst="rect">
            <a:avLst/>
          </a:prstGeom>
        </p:spPr>
      </p:pic>
    </p:spTree>
    <p:extLst>
      <p:ext uri="{BB962C8B-B14F-4D97-AF65-F5344CB8AC3E}">
        <p14:creationId xmlns:p14="http://schemas.microsoft.com/office/powerpoint/2010/main" val="1496990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60AFDD5-EABB-4F55-990B-0C8EB30F1A5A}"/>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of Ohm's Law</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9E1C474-FAB5-49CD-BBC3-810CD72748DE}"/>
              </a:ext>
            </a:extLst>
          </p:cNvPr>
          <p:cNvSpPr>
            <a:spLocks noGrp="1"/>
          </p:cNvSpPr>
          <p:nvPr>
            <p:ph idx="1"/>
          </p:nvPr>
        </p:nvSpPr>
        <p:spPr/>
        <p:txBody>
          <a:bodyPr>
            <a:normAutofit/>
          </a:bodyPr>
          <a:lstStyle/>
          <a:p>
            <a:pPr algn="just"/>
            <a:r>
              <a:rPr lang="en-US" sz="3000" dirty="0">
                <a:latin typeface="Times New Roman" panose="02020603050405020304" pitchFamily="18" charset="0"/>
                <a:cs typeface="Times New Roman" panose="02020603050405020304" pitchFamily="18" charset="0"/>
              </a:rPr>
              <a:t>Based on this law, voltage (V), current (I), resistance (R) can be calculated. Knowing the two parameters, one can easily calculate the third using the formulas mentioned above.</a:t>
            </a:r>
          </a:p>
          <a:p>
            <a:pPr algn="just"/>
            <a:r>
              <a:rPr lang="en-US" sz="3000" dirty="0">
                <a:latin typeface="Times New Roman" panose="02020603050405020304" pitchFamily="18" charset="0"/>
                <a:cs typeface="Times New Roman" panose="02020603050405020304" pitchFamily="18" charset="0"/>
              </a:rPr>
              <a:t>Suppose we want to connect a red light emitting diode (LED) to a 5 V line. The LED itself has its own specific voltage and current required for operation. The voltage required for the LED is 1.6 V and the current is 20 mA (20 mA = 0.02 A). According to the condition of the task, let's create a schematic diagram:</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990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E62C68E-052D-47D7-98F7-7536BBEC1366}"/>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of Ohm's Law</a:t>
            </a:r>
            <a:endParaRPr lang="lt-LT" sz="4500" dirty="0"/>
          </a:p>
        </p:txBody>
      </p:sp>
      <p:pic>
        <p:nvPicPr>
          <p:cNvPr id="5" name="Turinio vietos rezervavimo ženklas 4">
            <a:extLst>
              <a:ext uri="{FF2B5EF4-FFF2-40B4-BE49-F238E27FC236}">
                <a16:creationId xmlns:a16="http://schemas.microsoft.com/office/drawing/2014/main" id="{1F29860C-9981-47CA-A81F-A4420383AFB3}"/>
              </a:ext>
            </a:extLst>
          </p:cNvPr>
          <p:cNvPicPr>
            <a:picLocks noGrp="1" noChangeAspect="1"/>
          </p:cNvPicPr>
          <p:nvPr>
            <p:ph idx="1"/>
          </p:nvPr>
        </p:nvPicPr>
        <p:blipFill>
          <a:blip r:embed="rId2"/>
          <a:stretch>
            <a:fillRect/>
          </a:stretch>
        </p:blipFill>
        <p:spPr>
          <a:xfrm>
            <a:off x="346398" y="2062065"/>
            <a:ext cx="3544467" cy="3522306"/>
          </a:xfrm>
          <a:prstGeom prst="roundRect">
            <a:avLst/>
          </a:prstGeom>
        </p:spPr>
      </p:pic>
      <p:sp>
        <p:nvSpPr>
          <p:cNvPr id="6" name="TextBox 5">
            <a:extLst>
              <a:ext uri="{FF2B5EF4-FFF2-40B4-BE49-F238E27FC236}">
                <a16:creationId xmlns:a16="http://schemas.microsoft.com/office/drawing/2014/main" id="{FACA1B2F-F429-4902-9FCB-37D700686CBC}"/>
              </a:ext>
            </a:extLst>
          </p:cNvPr>
          <p:cNvSpPr txBox="1"/>
          <p:nvPr/>
        </p:nvSpPr>
        <p:spPr>
          <a:xfrm>
            <a:off x="3942184" y="2062065"/>
            <a:ext cx="7716416" cy="2400657"/>
          </a:xfrm>
          <a:prstGeom prst="rect">
            <a:avLst/>
          </a:prstGeom>
          <a:noFill/>
        </p:spPr>
        <p:txBody>
          <a:bodyPr wrap="square" rtlCol="0">
            <a:spAutoFit/>
          </a:bodyPr>
          <a:lstStyle/>
          <a:p>
            <a:pPr marL="457200" indent="-457200" algn="just">
              <a:buFont typeface="Arial" panose="020B0604020202020204" pitchFamily="34" charset="0"/>
              <a:buChar char="•"/>
            </a:pPr>
            <a:r>
              <a:rPr lang="en-US" sz="3000" dirty="0">
                <a:latin typeface="Times New Roman" panose="02020603050405020304" pitchFamily="18" charset="0"/>
                <a:cs typeface="Times New Roman" panose="02020603050405020304" pitchFamily="18" charset="0"/>
              </a:rPr>
              <a:t>So, we have a 5 V line, but the LED only needs 1.6 V, so the voltage needs to be reduced. This can be done using a properly sized resistor that will transform part of the voltage into heat</a:t>
            </a:r>
            <a:r>
              <a:rPr lang="lt-LT"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25744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09091A2-BBCB-426C-91CB-345253891D95}"/>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Overall evaluation</a:t>
            </a:r>
          </a:p>
        </p:txBody>
      </p:sp>
      <mc:AlternateContent xmlns:mc="http://schemas.openxmlformats.org/markup-compatibility/2006" xmlns:a14="http://schemas.microsoft.com/office/drawing/2010/main">
        <mc:Choice Requires="a14">
          <p:sp>
            <p:nvSpPr>
              <p:cNvPr id="3" name="Turinio vietos rezervavimo ženklas 2">
                <a:extLst>
                  <a:ext uri="{FF2B5EF4-FFF2-40B4-BE49-F238E27FC236}">
                    <a16:creationId xmlns:a16="http://schemas.microsoft.com/office/drawing/2014/main" id="{E562A843-F739-496A-A331-09B824BE64A7}"/>
                  </a:ext>
                </a:extLst>
              </p:cNvPr>
              <p:cNvSpPr>
                <a:spLocks noGrp="1"/>
              </p:cNvSpPr>
              <p:nvPr>
                <p:ph idx="1"/>
              </p:nvPr>
            </p:nvSpPr>
            <p:spPr/>
            <p:txBody>
              <a:bodyPr/>
              <a:lstStyle/>
              <a:p>
                <a:pPr>
                  <a:buFont typeface="Wingdings" panose="05000000000000000000" pitchFamily="2" charset="2"/>
                  <a:buChar char="§"/>
                </a:pPr>
                <a:r>
                  <a:rPr lang="en-US" sz="3000" b="0" dirty="0">
                    <a:latin typeface="Times New Roman" panose="02020603050405020304" pitchFamily="18" charset="0"/>
                    <a:cs typeface="Times New Roman" panose="02020603050405020304" pitchFamily="18" charset="0"/>
                  </a:rPr>
                  <a:t>Overall evaluation formula</a:t>
                </a:r>
                <a:r>
                  <a:rPr lang="lt-LT" sz="3000" b="0" dirty="0">
                    <a:latin typeface="Times New Roman" panose="02020603050405020304" pitchFamily="18" charset="0"/>
                    <a:cs typeface="Times New Roman" panose="02020603050405020304" pitchFamily="18" charset="0"/>
                  </a:rPr>
                  <a:t>:</a:t>
                </a:r>
              </a:p>
              <a:p>
                <a:pPr marL="0" indent="0">
                  <a:buNone/>
                </a:pPr>
                <a:endParaRPr lang="en-US" sz="3000" b="0"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3000" b="1" i="0" smtClean="0">
                          <a:latin typeface="Cambria Math" panose="02040503050406030204" pitchFamily="18" charset="0"/>
                        </a:rPr>
                        <m:t>𝐎𝐄</m:t>
                      </m:r>
                      <m:r>
                        <a:rPr lang="en-US" sz="3000" b="0" i="1" smtClean="0">
                          <a:latin typeface="Cambria Math" panose="02040503050406030204" pitchFamily="18" charset="0"/>
                        </a:rPr>
                        <m:t>=(0.25×</m:t>
                      </m:r>
                      <m:r>
                        <a:rPr lang="en-US" sz="3000" b="1" i="1" smtClean="0">
                          <a:latin typeface="Cambria Math" panose="02040503050406030204" pitchFamily="18" charset="0"/>
                        </a:rPr>
                        <m:t>𝑪</m:t>
                      </m:r>
                      <m:r>
                        <a:rPr lang="en-US" sz="3000" b="1"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0.25×</m:t>
                      </m:r>
                      <m:r>
                        <a:rPr lang="en-US" sz="3000" b="1" i="1" smtClean="0">
                          <a:latin typeface="Cambria Math" panose="02040503050406030204" pitchFamily="18" charset="0"/>
                          <a:ea typeface="Cambria Math" panose="02040503050406030204" pitchFamily="18" charset="0"/>
                        </a:rPr>
                        <m:t>𝑳𝑾</m:t>
                      </m:r>
                      <m:r>
                        <a:rPr lang="en-US" sz="3000" b="0" i="1" smtClean="0">
                          <a:latin typeface="Cambria Math" panose="02040503050406030204" pitchFamily="18" charset="0"/>
                          <a:ea typeface="Cambria Math" panose="02040503050406030204" pitchFamily="18" charset="0"/>
                        </a:rPr>
                        <m:t>)+(0.5×</m:t>
                      </m:r>
                      <m:r>
                        <a:rPr lang="en-US" sz="3000" b="1" i="1" smtClean="0">
                          <a:latin typeface="Cambria Math" panose="02040503050406030204" pitchFamily="18" charset="0"/>
                          <a:ea typeface="Cambria Math" panose="02040503050406030204" pitchFamily="18" charset="0"/>
                        </a:rPr>
                        <m:t>𝑬</m:t>
                      </m:r>
                      <m:r>
                        <a:rPr lang="en-US" sz="3000" b="0" i="1" smtClean="0">
                          <a:latin typeface="Cambria Math" panose="02040503050406030204" pitchFamily="18" charset="0"/>
                          <a:ea typeface="Cambria Math" panose="02040503050406030204" pitchFamily="18" charset="0"/>
                        </a:rPr>
                        <m:t>)</m:t>
                      </m:r>
                    </m:oMath>
                  </m:oMathPara>
                </a14:m>
                <a:endParaRPr lang="en-US" sz="3000" dirty="0">
                  <a:latin typeface="Times New Roman" panose="02020603050405020304" pitchFamily="18" charset="0"/>
                  <a:cs typeface="Times New Roman" panose="02020603050405020304" pitchFamily="18" charset="0"/>
                </a:endParaRPr>
              </a:p>
              <a:p>
                <a:pPr marL="0" indent="0">
                  <a:buNone/>
                </a:pPr>
                <a:endParaRPr lang="en-US" sz="3000" dirty="0">
                  <a:latin typeface="Times New Roman" panose="02020603050405020304" pitchFamily="18" charset="0"/>
                  <a:cs typeface="Times New Roman" panose="02020603050405020304" pitchFamily="18" charset="0"/>
                </a:endParaRPr>
              </a:p>
              <a:p>
                <a:r>
                  <a:rPr lang="en-US" sz="3000" b="1" dirty="0">
                    <a:latin typeface="Times New Roman" panose="02020603050405020304" pitchFamily="18" charset="0"/>
                    <a:cs typeface="Times New Roman" panose="02020603050405020304" pitchFamily="18" charset="0"/>
                  </a:rPr>
                  <a:t>OE</a:t>
                </a:r>
                <a:r>
                  <a:rPr lang="en-US" sz="3000" dirty="0">
                    <a:latin typeface="Times New Roman" panose="02020603050405020304" pitchFamily="18" charset="0"/>
                    <a:cs typeface="Times New Roman" panose="02020603050405020304" pitchFamily="18" charset="0"/>
                  </a:rPr>
                  <a:t> - Overall evaluation;</a:t>
                </a:r>
              </a:p>
              <a:p>
                <a:r>
                  <a:rPr lang="en-US" sz="3000" b="1" dirty="0">
                    <a:latin typeface="Times New Roman" panose="02020603050405020304" pitchFamily="18" charset="0"/>
                    <a:cs typeface="Times New Roman" panose="02020603050405020304" pitchFamily="18" charset="0"/>
                  </a:rPr>
                  <a:t>C</a:t>
                </a:r>
                <a:r>
                  <a:rPr lang="en-US" sz="3000" dirty="0">
                    <a:latin typeface="Times New Roman" panose="02020603050405020304" pitchFamily="18" charset="0"/>
                    <a:cs typeface="Times New Roman" panose="02020603050405020304" pitchFamily="18" charset="0"/>
                  </a:rPr>
                  <a:t> - Overall evaluation of the colloquium;</a:t>
                </a:r>
              </a:p>
              <a:p>
                <a:r>
                  <a:rPr lang="en-US" sz="3000" b="1" dirty="0">
                    <a:latin typeface="Times New Roman" panose="02020603050405020304" pitchFamily="18" charset="0"/>
                    <a:cs typeface="Times New Roman" panose="02020603050405020304" pitchFamily="18" charset="0"/>
                  </a:rPr>
                  <a:t>LW</a:t>
                </a:r>
                <a:r>
                  <a:rPr lang="en-US" sz="3000" dirty="0">
                    <a:latin typeface="Times New Roman" panose="02020603050405020304" pitchFamily="18" charset="0"/>
                    <a:cs typeface="Times New Roman" panose="02020603050405020304" pitchFamily="18" charset="0"/>
                  </a:rPr>
                  <a:t> </a:t>
                </a:r>
                <a:r>
                  <a:rPr lang="lt-LT" sz="3000" dirty="0">
                    <a:latin typeface="Times New Roman" panose="02020603050405020304" pitchFamily="18" charset="0"/>
                    <a:cs typeface="Times New Roman" panose="02020603050405020304" pitchFamily="18" charset="0"/>
                  </a:rPr>
                  <a:t>- </a:t>
                </a:r>
                <a:r>
                  <a:rPr lang="en-US" sz="3000" dirty="0">
                    <a:latin typeface="Times New Roman" panose="02020603050405020304" pitchFamily="18" charset="0"/>
                    <a:cs typeface="Times New Roman" panose="02020603050405020304" pitchFamily="18" charset="0"/>
                  </a:rPr>
                  <a:t>Overall evaluation of laboratory works;</a:t>
                </a:r>
              </a:p>
              <a:p>
                <a:r>
                  <a:rPr lang="en-US" sz="3000" b="1" dirty="0">
                    <a:latin typeface="Times New Roman" panose="02020603050405020304" pitchFamily="18" charset="0"/>
                    <a:cs typeface="Times New Roman" panose="02020603050405020304" pitchFamily="18" charset="0"/>
                  </a:rPr>
                  <a:t>E</a:t>
                </a:r>
                <a:r>
                  <a:rPr lang="en-US" sz="3000" dirty="0">
                    <a:latin typeface="Times New Roman" panose="02020603050405020304" pitchFamily="18" charset="0"/>
                    <a:cs typeface="Times New Roman" panose="02020603050405020304" pitchFamily="18" charset="0"/>
                  </a:rPr>
                  <a:t> </a:t>
                </a:r>
                <a:r>
                  <a:rPr lang="lt-LT" sz="3000" dirty="0">
                    <a:latin typeface="Times New Roman" panose="02020603050405020304" pitchFamily="18" charset="0"/>
                    <a:cs typeface="Times New Roman" panose="02020603050405020304" pitchFamily="18" charset="0"/>
                  </a:rPr>
                  <a:t>-</a:t>
                </a:r>
                <a:r>
                  <a:rPr lang="en-US" sz="3000" dirty="0">
                    <a:latin typeface="Times New Roman" panose="02020603050405020304" pitchFamily="18" charset="0"/>
                    <a:cs typeface="Times New Roman" panose="02020603050405020304" pitchFamily="18" charset="0"/>
                  </a:rPr>
                  <a:t> Exam</a:t>
                </a:r>
                <a:r>
                  <a:rPr lang="lt-LT" sz="3000" dirty="0">
                    <a:latin typeface="Times New Roman" panose="02020603050405020304" pitchFamily="18" charset="0"/>
                    <a:cs typeface="Times New Roman" panose="02020603050405020304" pitchFamily="18" charset="0"/>
                  </a:rPr>
                  <a:t>.</a:t>
                </a:r>
                <a:endParaRPr lang="en-US" sz="3000" dirty="0">
                  <a:latin typeface="Times New Roman" panose="02020603050405020304" pitchFamily="18" charset="0"/>
                  <a:cs typeface="Times New Roman" panose="02020603050405020304" pitchFamily="18" charset="0"/>
                </a:endParaRPr>
              </a:p>
            </p:txBody>
          </p:sp>
        </mc:Choice>
        <mc:Fallback xmlns="">
          <p:sp>
            <p:nvSpPr>
              <p:cNvPr id="3" name="Turinio vietos rezervavimo ženklas 2">
                <a:extLst>
                  <a:ext uri="{FF2B5EF4-FFF2-40B4-BE49-F238E27FC236}">
                    <a16:creationId xmlns:a16="http://schemas.microsoft.com/office/drawing/2014/main" id="{E562A843-F739-496A-A331-09B824BE64A7}"/>
                  </a:ext>
                </a:extLst>
              </p:cNvPr>
              <p:cNvSpPr>
                <a:spLocks noGrp="1" noRot="1" noChangeAspect="1" noMove="1" noResize="1" noEditPoints="1" noAdjustHandles="1" noChangeArrowheads="1" noChangeShapeType="1" noTextEdit="1"/>
              </p:cNvSpPr>
              <p:nvPr>
                <p:ph idx="1"/>
              </p:nvPr>
            </p:nvSpPr>
            <p:spPr>
              <a:blipFill>
                <a:blip r:embed="rId2"/>
                <a:stretch>
                  <a:fillRect l="-1217" t="-2801"/>
                </a:stretch>
              </a:blipFill>
            </p:spPr>
            <p:txBody>
              <a:bodyPr/>
              <a:lstStyle/>
              <a:p>
                <a:r>
                  <a:rPr lang="lt-LT">
                    <a:noFill/>
                  </a:rPr>
                  <a:t> </a:t>
                </a:r>
              </a:p>
            </p:txBody>
          </p:sp>
        </mc:Fallback>
      </mc:AlternateContent>
    </p:spTree>
    <p:extLst>
      <p:ext uri="{BB962C8B-B14F-4D97-AF65-F5344CB8AC3E}">
        <p14:creationId xmlns:p14="http://schemas.microsoft.com/office/powerpoint/2010/main" val="2704883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E149955-DF94-4E36-90DD-C5C03F632EA3}"/>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of Ohm's Law</a:t>
            </a:r>
            <a:endParaRPr lang="lt-LT" sz="4500" dirty="0"/>
          </a:p>
        </p:txBody>
      </p:sp>
      <p:pic>
        <p:nvPicPr>
          <p:cNvPr id="4" name="Turinio vietos rezervavimo ženklas 4">
            <a:extLst>
              <a:ext uri="{FF2B5EF4-FFF2-40B4-BE49-F238E27FC236}">
                <a16:creationId xmlns:a16="http://schemas.microsoft.com/office/drawing/2014/main" id="{DE1FACEC-0142-4A53-847E-EC6F822BB5C7}"/>
              </a:ext>
            </a:extLst>
          </p:cNvPr>
          <p:cNvPicPr>
            <a:picLocks noChangeAspect="1"/>
          </p:cNvPicPr>
          <p:nvPr/>
        </p:nvPicPr>
        <p:blipFill>
          <a:blip r:embed="rId2"/>
          <a:stretch>
            <a:fillRect/>
          </a:stretch>
        </p:blipFill>
        <p:spPr>
          <a:xfrm>
            <a:off x="346398" y="2062065"/>
            <a:ext cx="3544467" cy="3522306"/>
          </a:xfrm>
          <a:prstGeom prst="roundRect">
            <a:avLst/>
          </a:prstGeom>
        </p:spPr>
      </p:pic>
      <p:sp>
        <p:nvSpPr>
          <p:cNvPr id="5" name="TextBox 4">
            <a:extLst>
              <a:ext uri="{FF2B5EF4-FFF2-40B4-BE49-F238E27FC236}">
                <a16:creationId xmlns:a16="http://schemas.microsoft.com/office/drawing/2014/main" id="{FC194F0D-1B37-4704-9E7A-E7F4604C111B}"/>
              </a:ext>
            </a:extLst>
          </p:cNvPr>
          <p:cNvSpPr txBox="1"/>
          <p:nvPr/>
        </p:nvSpPr>
        <p:spPr>
          <a:xfrm>
            <a:off x="3942184" y="2062065"/>
            <a:ext cx="7716416" cy="2400657"/>
          </a:xfrm>
          <a:prstGeom prst="rect">
            <a:avLst/>
          </a:prstGeom>
          <a:noFill/>
        </p:spPr>
        <p:txBody>
          <a:bodyPr wrap="square" rtlCol="0">
            <a:spAutoFit/>
          </a:bodyPr>
          <a:lstStyle/>
          <a:p>
            <a:pPr marL="457200" indent="-457200" algn="just">
              <a:buFont typeface="Arial" panose="020B0604020202020204" pitchFamily="34" charset="0"/>
              <a:buChar char="•"/>
            </a:pPr>
            <a:r>
              <a:rPr lang="en-US" sz="3000" b="0" i="0" dirty="0">
                <a:solidFill>
                  <a:srgbClr val="000000"/>
                </a:solidFill>
                <a:effectLst/>
                <a:latin typeface="Times New Roman" panose="02020603050405020304" pitchFamily="18" charset="0"/>
                <a:cs typeface="Times New Roman" panose="02020603050405020304" pitchFamily="18" charset="0"/>
              </a:rPr>
              <a:t>The LED must consume 1.6 V, in which case the voltage drop across the resistor must be 5 V - 1.6 V = 3.4 V. So we know the voltage (3.4 V) that the resistor has to convert to heat and the current of circuit (0.02 A).</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3532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565810C-DDE6-44FB-90C0-C049A6654236}"/>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of Ohm's Law</a:t>
            </a:r>
            <a:endParaRPr lang="lt-LT" sz="4500" dirty="0"/>
          </a:p>
        </p:txBody>
      </p:sp>
      <p:pic>
        <p:nvPicPr>
          <p:cNvPr id="4" name="Turinio vietos rezervavimo ženklas 4">
            <a:extLst>
              <a:ext uri="{FF2B5EF4-FFF2-40B4-BE49-F238E27FC236}">
                <a16:creationId xmlns:a16="http://schemas.microsoft.com/office/drawing/2014/main" id="{E0D4E9B1-B8D4-4FC8-A97B-DCE27D5D6033}"/>
              </a:ext>
            </a:extLst>
          </p:cNvPr>
          <p:cNvPicPr>
            <a:picLocks noChangeAspect="1"/>
          </p:cNvPicPr>
          <p:nvPr/>
        </p:nvPicPr>
        <p:blipFill>
          <a:blip r:embed="rId2"/>
          <a:stretch>
            <a:fillRect/>
          </a:stretch>
        </p:blipFill>
        <p:spPr>
          <a:xfrm>
            <a:off x="346398" y="2062065"/>
            <a:ext cx="3544467" cy="3522306"/>
          </a:xfrm>
          <a:prstGeom prst="roundRect">
            <a:avLst/>
          </a:prstGeom>
        </p:spPr>
      </p:pic>
      <p:sp>
        <p:nvSpPr>
          <p:cNvPr id="5" name="TextBox 4">
            <a:extLst>
              <a:ext uri="{FF2B5EF4-FFF2-40B4-BE49-F238E27FC236}">
                <a16:creationId xmlns:a16="http://schemas.microsoft.com/office/drawing/2014/main" id="{158B5EBC-A4E8-4B2A-B19F-410CF720C430}"/>
              </a:ext>
            </a:extLst>
          </p:cNvPr>
          <p:cNvSpPr txBox="1"/>
          <p:nvPr/>
        </p:nvSpPr>
        <p:spPr>
          <a:xfrm>
            <a:off x="3942184" y="2062065"/>
            <a:ext cx="7716416" cy="1938992"/>
          </a:xfrm>
          <a:prstGeom prst="rect">
            <a:avLst/>
          </a:prstGeom>
          <a:noFill/>
        </p:spPr>
        <p:txBody>
          <a:bodyPr wrap="square" rtlCol="0">
            <a:spAutoFit/>
          </a:bodyPr>
          <a:lstStyle/>
          <a:p>
            <a:pPr marL="457200" indent="-457200" algn="just">
              <a:buFont typeface="Arial" panose="020B0604020202020204" pitchFamily="34" charset="0"/>
              <a:buChar char="•"/>
            </a:pPr>
            <a:r>
              <a:rPr lang="en-US" sz="3000" b="0" i="0" dirty="0">
                <a:solidFill>
                  <a:srgbClr val="000000"/>
                </a:solidFill>
                <a:effectLst/>
                <a:latin typeface="Times New Roman" panose="02020603050405020304" pitchFamily="18" charset="0"/>
                <a:cs typeface="Times New Roman" panose="02020603050405020304" pitchFamily="18" charset="0"/>
              </a:rPr>
              <a:t>Next, applying one of the expressions </a:t>
            </a:r>
            <a:r>
              <a:rPr lang="en-US" sz="3000" b="1" i="0" dirty="0">
                <a:solidFill>
                  <a:srgbClr val="000000"/>
                </a:solidFill>
                <a:effectLst/>
                <a:latin typeface="Times New Roman" panose="02020603050405020304" pitchFamily="18" charset="0"/>
                <a:cs typeface="Times New Roman" panose="02020603050405020304" pitchFamily="18" charset="0"/>
              </a:rPr>
              <a:t>R = V / I</a:t>
            </a:r>
            <a:r>
              <a:rPr lang="en-US" sz="3000" b="0" i="0" dirty="0">
                <a:solidFill>
                  <a:srgbClr val="000000"/>
                </a:solidFill>
                <a:effectLst/>
                <a:latin typeface="Times New Roman" panose="02020603050405020304" pitchFamily="18" charset="0"/>
                <a:cs typeface="Times New Roman" panose="02020603050405020304" pitchFamily="18" charset="0"/>
              </a:rPr>
              <a:t> of the Ohm's law formulas, and setting the corresponding values, we obtain 3.4 V / 0.02 A = 170 Ω.</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0426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25C8C4A-D091-4036-91C1-F316A83B4C73}"/>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of Ohm's Law</a:t>
            </a:r>
            <a:endParaRPr lang="lt-LT" sz="4500" dirty="0"/>
          </a:p>
        </p:txBody>
      </p:sp>
      <p:pic>
        <p:nvPicPr>
          <p:cNvPr id="4" name="Turinio vietos rezervavimo ženklas 4">
            <a:extLst>
              <a:ext uri="{FF2B5EF4-FFF2-40B4-BE49-F238E27FC236}">
                <a16:creationId xmlns:a16="http://schemas.microsoft.com/office/drawing/2014/main" id="{A16D0D87-B621-4DE0-8887-AFC8CDD5FD6E}"/>
              </a:ext>
            </a:extLst>
          </p:cNvPr>
          <p:cNvPicPr>
            <a:picLocks noChangeAspect="1"/>
          </p:cNvPicPr>
          <p:nvPr/>
        </p:nvPicPr>
        <p:blipFill>
          <a:blip r:embed="rId2"/>
          <a:stretch>
            <a:fillRect/>
          </a:stretch>
        </p:blipFill>
        <p:spPr>
          <a:xfrm>
            <a:off x="346398" y="2062065"/>
            <a:ext cx="3544467" cy="3522306"/>
          </a:xfrm>
          <a:prstGeom prst="roundRect">
            <a:avLst/>
          </a:prstGeom>
        </p:spPr>
      </p:pic>
      <p:sp>
        <p:nvSpPr>
          <p:cNvPr id="5" name="TextBox 4">
            <a:extLst>
              <a:ext uri="{FF2B5EF4-FFF2-40B4-BE49-F238E27FC236}">
                <a16:creationId xmlns:a16="http://schemas.microsoft.com/office/drawing/2014/main" id="{4FF3DC73-F6A3-4367-872B-04A051D19A39}"/>
              </a:ext>
            </a:extLst>
          </p:cNvPr>
          <p:cNvSpPr txBox="1"/>
          <p:nvPr/>
        </p:nvSpPr>
        <p:spPr>
          <a:xfrm>
            <a:off x="3942184" y="2062065"/>
            <a:ext cx="7716416" cy="4247317"/>
          </a:xfrm>
          <a:prstGeom prst="rect">
            <a:avLst/>
          </a:prstGeom>
          <a:noFill/>
        </p:spPr>
        <p:txBody>
          <a:bodyPr wrap="square" rtlCol="0">
            <a:spAutoFit/>
          </a:bodyPr>
          <a:lstStyle/>
          <a:p>
            <a:pPr marL="457200" indent="-457200" algn="just">
              <a:buFont typeface="Arial" panose="020B0604020202020204" pitchFamily="34" charset="0"/>
              <a:buChar char="•"/>
            </a:pPr>
            <a:r>
              <a:rPr lang="en-US" sz="3000" b="0" i="0" dirty="0">
                <a:solidFill>
                  <a:srgbClr val="000000"/>
                </a:solidFill>
                <a:effectLst/>
                <a:latin typeface="Times New Roman" panose="02020603050405020304" pitchFamily="18" charset="0"/>
                <a:cs typeface="Times New Roman" panose="02020603050405020304" pitchFamily="18" charset="0"/>
              </a:rPr>
              <a:t>However, often some of the calculated values do not have specific components, so you have to choose the closest value to the one that is produced. In our case, a suitable resistor of 180 can be obtained. When a 10 Ω larger resistor is connected, the LED will glow a little dimmer, as a current of less than 0.02 A will flow through it, but it is practically impossible to notice this.</a:t>
            </a:r>
            <a:endParaRPr lang="lt-LT"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0057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en-US" sz="8800" b="1" dirty="0">
                <a:latin typeface="Times New Roman" panose="02020603050405020304" pitchFamily="18" charset="0"/>
                <a:cs typeface="Times New Roman" panose="02020603050405020304" pitchFamily="18" charset="0"/>
              </a:rPr>
              <a:t>G</a:t>
            </a:r>
            <a:r>
              <a:rPr lang="lt-LT" sz="8800" b="1" dirty="0" err="1">
                <a:latin typeface="Times New Roman" panose="02020603050405020304" pitchFamily="18" charset="0"/>
                <a:cs typeface="Times New Roman" panose="02020603050405020304" pitchFamily="18" charset="0"/>
              </a:rPr>
              <a:t>oodbye</a:t>
            </a:r>
            <a:endParaRPr lang="en-US" sz="8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32144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94505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1524000" y="2556588"/>
            <a:ext cx="9144000" cy="1744824"/>
          </a:xfrm>
        </p:spPr>
        <p:txBody>
          <a:bodyPr>
            <a:normAutofit fontScale="90000"/>
          </a:bodyPr>
          <a:lstStyle/>
          <a:p>
            <a:r>
              <a:rPr lang="lt-LT" b="1" cap="all" dirty="0" err="1">
                <a:effectLst>
                  <a:outerShdw blurRad="38100" dist="38100" dir="2700000" algn="tl">
                    <a:srgbClr val="000000">
                      <a:alpha val="43137"/>
                    </a:srgbClr>
                  </a:outerShdw>
                </a:effectLst>
                <a:latin typeface="Times New Roman" panose="02020603050405020304" pitchFamily="18" charset="0"/>
              </a:rPr>
              <a:t>Smart</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devices</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sensors</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programming</a:t>
            </a:r>
            <a:endParaRPr lang="en-US" b="1" cap="all" dirty="0">
              <a:effectLst>
                <a:outerShdw blurRad="38100" dist="38100" dir="2700000" algn="tl">
                  <a:srgbClr val="000000">
                    <a:alpha val="43137"/>
                  </a:srgbClr>
                </a:outerShdw>
              </a:effectLst>
              <a:latin typeface="Times New Roman" panose="02020603050405020304" pitchFamily="18" charset="0"/>
            </a:endParaRP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lt-LT" dirty="0">
                <a:latin typeface="Times New Roman" panose="02020603050405020304" pitchFamily="18" charset="0"/>
                <a:cs typeface="Times New Roman" panose="02020603050405020304" pitchFamily="18" charset="0"/>
              </a:rPr>
              <a:t>Asistentas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2538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CD249370-8241-4D99-BC46-9ADBF822EAF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transistor is a semiconductor device commonly used to amplify electronic signals or as an electrically operated switch to direct signals. A transistor is a fundamental part of computers and other modern electronic devices. Invented back in 1948.</a:t>
            </a:r>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09255376-B974-4416-82D2-4C07D0911552}"/>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 and their types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4616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čiakampis: įstriži suapvalinti kampai 3">
            <a:extLst>
              <a:ext uri="{FF2B5EF4-FFF2-40B4-BE49-F238E27FC236}">
                <a16:creationId xmlns:a16="http://schemas.microsoft.com/office/drawing/2014/main" id="{E8E05FB7-BB3A-4CC3-85C5-7957F909A38E}"/>
              </a:ext>
            </a:extLst>
          </p:cNvPr>
          <p:cNvSpPr/>
          <p:nvPr/>
        </p:nvSpPr>
        <p:spPr>
          <a:xfrm>
            <a:off x="4649111" y="573150"/>
            <a:ext cx="2509328" cy="611459"/>
          </a:xfrm>
          <a:prstGeom prst="round2DiagRect">
            <a:avLst>
              <a:gd name="adj1" fmla="val 16667"/>
              <a:gd name="adj2" fmla="val 0"/>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 types</a:t>
            </a:r>
            <a:endParaRPr lang="lt-LT" b="1" dirty="0">
              <a:latin typeface="Times New Roman" panose="02020603050405020304" pitchFamily="18" charset="0"/>
              <a:cs typeface="Times New Roman" panose="02020603050405020304" pitchFamily="18" charset="0"/>
            </a:endParaRPr>
          </a:p>
        </p:txBody>
      </p:sp>
      <p:sp>
        <p:nvSpPr>
          <p:cNvPr id="14" name="Stačiakampis: įstriži suapvalinti kampai 13">
            <a:extLst>
              <a:ext uri="{FF2B5EF4-FFF2-40B4-BE49-F238E27FC236}">
                <a16:creationId xmlns:a16="http://schemas.microsoft.com/office/drawing/2014/main" id="{D96922AB-BB0E-4177-884F-DDD6EE8DEC84}"/>
              </a:ext>
            </a:extLst>
          </p:cNvPr>
          <p:cNvSpPr/>
          <p:nvPr/>
        </p:nvSpPr>
        <p:spPr>
          <a:xfrm>
            <a:off x="685366" y="1660977"/>
            <a:ext cx="2509328" cy="611459"/>
          </a:xfrm>
          <a:prstGeom prst="round2DiagRect">
            <a:avLst>
              <a:gd name="adj1" fmla="val 16667"/>
              <a:gd name="adj2" fmla="val 0"/>
            </a:avLst>
          </a:prstGeom>
          <a:solidFill>
            <a:schemeClr val="bg1">
              <a:lumMod val="85000"/>
            </a:schemeClr>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BJT</a:t>
            </a:r>
          </a:p>
        </p:txBody>
      </p:sp>
      <p:sp>
        <p:nvSpPr>
          <p:cNvPr id="15" name="Stačiakampis: įstriži suapvalinti kampai 14">
            <a:extLst>
              <a:ext uri="{FF2B5EF4-FFF2-40B4-BE49-F238E27FC236}">
                <a16:creationId xmlns:a16="http://schemas.microsoft.com/office/drawing/2014/main" id="{98C069B7-21D6-4B5F-88B2-037FF339C471}"/>
              </a:ext>
            </a:extLst>
          </p:cNvPr>
          <p:cNvSpPr/>
          <p:nvPr/>
        </p:nvSpPr>
        <p:spPr>
          <a:xfrm>
            <a:off x="7158439" y="1660977"/>
            <a:ext cx="2509328" cy="611459"/>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FET</a:t>
            </a:r>
          </a:p>
        </p:txBody>
      </p:sp>
      <p:grpSp>
        <p:nvGrpSpPr>
          <p:cNvPr id="36" name="Grupė 35">
            <a:extLst>
              <a:ext uri="{FF2B5EF4-FFF2-40B4-BE49-F238E27FC236}">
                <a16:creationId xmlns:a16="http://schemas.microsoft.com/office/drawing/2014/main" id="{0AB6476F-FF50-4B0B-90DA-3E70CD870946}"/>
              </a:ext>
            </a:extLst>
          </p:cNvPr>
          <p:cNvGrpSpPr/>
          <p:nvPr/>
        </p:nvGrpSpPr>
        <p:grpSpPr>
          <a:xfrm>
            <a:off x="5566748" y="3104795"/>
            <a:ext cx="5692708" cy="611461"/>
            <a:chOff x="4421156" y="4112903"/>
            <a:chExt cx="5542382" cy="595314"/>
          </a:xfrm>
        </p:grpSpPr>
        <p:sp>
          <p:nvSpPr>
            <p:cNvPr id="17" name="Stačiakampis: įstriži suapvalinti kampai 16">
              <a:extLst>
                <a:ext uri="{FF2B5EF4-FFF2-40B4-BE49-F238E27FC236}">
                  <a16:creationId xmlns:a16="http://schemas.microsoft.com/office/drawing/2014/main" id="{5FB75B0A-0666-49BA-9295-1577C098E14B}"/>
                </a:ext>
              </a:extLst>
            </p:cNvPr>
            <p:cNvSpPr/>
            <p:nvPr/>
          </p:nvSpPr>
          <p:spPr>
            <a:xfrm>
              <a:off x="4421156" y="4112903"/>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JFET</a:t>
              </a:r>
            </a:p>
          </p:txBody>
        </p:sp>
        <p:sp>
          <p:nvSpPr>
            <p:cNvPr id="19" name="Stačiakampis: įstriži suapvalinti kampai 18">
              <a:extLst>
                <a:ext uri="{FF2B5EF4-FFF2-40B4-BE49-F238E27FC236}">
                  <a16:creationId xmlns:a16="http://schemas.microsoft.com/office/drawing/2014/main" id="{D67E3EA0-3F15-4AC1-8A99-1C5219923A4D}"/>
                </a:ext>
              </a:extLst>
            </p:cNvPr>
            <p:cNvSpPr/>
            <p:nvPr/>
          </p:nvSpPr>
          <p:spPr>
            <a:xfrm>
              <a:off x="8717900" y="4112903"/>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MOSFET</a:t>
              </a:r>
            </a:p>
          </p:txBody>
        </p:sp>
      </p:grpSp>
      <p:grpSp>
        <p:nvGrpSpPr>
          <p:cNvPr id="33" name="Grupė 32">
            <a:extLst>
              <a:ext uri="{FF2B5EF4-FFF2-40B4-BE49-F238E27FC236}">
                <a16:creationId xmlns:a16="http://schemas.microsoft.com/office/drawing/2014/main" id="{DFB107B8-BF72-44A8-BCE5-20C754998F20}"/>
              </a:ext>
            </a:extLst>
          </p:cNvPr>
          <p:cNvGrpSpPr/>
          <p:nvPr/>
        </p:nvGrpSpPr>
        <p:grpSpPr>
          <a:xfrm>
            <a:off x="9244485" y="4178219"/>
            <a:ext cx="2750518" cy="611461"/>
            <a:chOff x="9434024" y="6074226"/>
            <a:chExt cx="2677886" cy="595314"/>
          </a:xfrm>
        </p:grpSpPr>
        <p:sp>
          <p:nvSpPr>
            <p:cNvPr id="23" name="Stačiakampis: įstriži suapvalinti kampai 22">
              <a:extLst>
                <a:ext uri="{FF2B5EF4-FFF2-40B4-BE49-F238E27FC236}">
                  <a16:creationId xmlns:a16="http://schemas.microsoft.com/office/drawing/2014/main" id="{33BF6B6E-B0B1-4D9D-A74F-6EEB9CFEC863}"/>
                </a:ext>
              </a:extLst>
            </p:cNvPr>
            <p:cNvSpPr/>
            <p:nvPr/>
          </p:nvSpPr>
          <p:spPr>
            <a:xfrm>
              <a:off x="10866272" y="6074226"/>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P-</a:t>
              </a:r>
              <a:r>
                <a:rPr lang="lt-LT" b="1" dirty="0" err="1">
                  <a:latin typeface="Times New Roman" panose="02020603050405020304" pitchFamily="18" charset="0"/>
                  <a:cs typeface="Times New Roman" panose="02020603050405020304" pitchFamily="18" charset="0"/>
                </a:rPr>
                <a:t>channel</a:t>
              </a:r>
              <a:endParaRPr lang="lt-LT" b="1" dirty="0">
                <a:latin typeface="Times New Roman" panose="02020603050405020304" pitchFamily="18" charset="0"/>
                <a:cs typeface="Times New Roman" panose="02020603050405020304" pitchFamily="18" charset="0"/>
              </a:endParaRPr>
            </a:p>
          </p:txBody>
        </p:sp>
        <p:sp>
          <p:nvSpPr>
            <p:cNvPr id="26" name="Stačiakampis: įstriži suapvalinti kampai 25">
              <a:extLst>
                <a:ext uri="{FF2B5EF4-FFF2-40B4-BE49-F238E27FC236}">
                  <a16:creationId xmlns:a16="http://schemas.microsoft.com/office/drawing/2014/main" id="{BD2ECF53-3A4B-4112-ABFB-2C55E6CC460C}"/>
                </a:ext>
              </a:extLst>
            </p:cNvPr>
            <p:cNvSpPr/>
            <p:nvPr/>
          </p:nvSpPr>
          <p:spPr>
            <a:xfrm>
              <a:off x="9434024" y="6074226"/>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N-</a:t>
              </a:r>
              <a:r>
                <a:rPr lang="lt-LT" b="1" dirty="0" err="1">
                  <a:latin typeface="Times New Roman" panose="02020603050405020304" pitchFamily="18" charset="0"/>
                  <a:cs typeface="Times New Roman" panose="02020603050405020304" pitchFamily="18" charset="0"/>
                </a:rPr>
                <a:t>channel</a:t>
              </a:r>
              <a:endParaRPr lang="lt-LT" b="1" dirty="0">
                <a:latin typeface="Times New Roman" panose="02020603050405020304" pitchFamily="18" charset="0"/>
                <a:cs typeface="Times New Roman" panose="02020603050405020304" pitchFamily="18" charset="0"/>
              </a:endParaRPr>
            </a:p>
          </p:txBody>
        </p:sp>
      </p:grpSp>
      <p:grpSp>
        <p:nvGrpSpPr>
          <p:cNvPr id="31" name="Grupė 30">
            <a:extLst>
              <a:ext uri="{FF2B5EF4-FFF2-40B4-BE49-F238E27FC236}">
                <a16:creationId xmlns:a16="http://schemas.microsoft.com/office/drawing/2014/main" id="{AA4A48D5-7C07-4B5C-B213-56F382D1E8A7}"/>
              </a:ext>
            </a:extLst>
          </p:cNvPr>
          <p:cNvGrpSpPr/>
          <p:nvPr/>
        </p:nvGrpSpPr>
        <p:grpSpPr>
          <a:xfrm>
            <a:off x="4831200" y="4178219"/>
            <a:ext cx="2750518" cy="611461"/>
            <a:chOff x="3705032" y="6114317"/>
            <a:chExt cx="2677886" cy="595314"/>
          </a:xfrm>
        </p:grpSpPr>
        <p:sp>
          <p:nvSpPr>
            <p:cNvPr id="29" name="Stačiakampis: įstriži suapvalinti kampai 28">
              <a:extLst>
                <a:ext uri="{FF2B5EF4-FFF2-40B4-BE49-F238E27FC236}">
                  <a16:creationId xmlns:a16="http://schemas.microsoft.com/office/drawing/2014/main" id="{BF4CC287-2FA0-43D3-BB97-537B7FA84562}"/>
                </a:ext>
              </a:extLst>
            </p:cNvPr>
            <p:cNvSpPr/>
            <p:nvPr/>
          </p:nvSpPr>
          <p:spPr>
            <a:xfrm>
              <a:off x="5137280" y="6114317"/>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P-</a:t>
              </a:r>
              <a:r>
                <a:rPr lang="lt-LT" b="1" dirty="0" err="1">
                  <a:latin typeface="Times New Roman" panose="02020603050405020304" pitchFamily="18" charset="0"/>
                  <a:cs typeface="Times New Roman" panose="02020603050405020304" pitchFamily="18" charset="0"/>
                </a:rPr>
                <a:t>channel</a:t>
              </a:r>
              <a:endParaRPr lang="lt-LT" b="1" dirty="0">
                <a:latin typeface="Times New Roman" panose="02020603050405020304" pitchFamily="18" charset="0"/>
                <a:cs typeface="Times New Roman" panose="02020603050405020304" pitchFamily="18" charset="0"/>
              </a:endParaRPr>
            </a:p>
          </p:txBody>
        </p:sp>
        <p:sp>
          <p:nvSpPr>
            <p:cNvPr id="30" name="Stačiakampis: įstriži suapvalinti kampai 29">
              <a:extLst>
                <a:ext uri="{FF2B5EF4-FFF2-40B4-BE49-F238E27FC236}">
                  <a16:creationId xmlns:a16="http://schemas.microsoft.com/office/drawing/2014/main" id="{7986159F-04B1-473E-95B4-3D1A0F19A9E7}"/>
                </a:ext>
              </a:extLst>
            </p:cNvPr>
            <p:cNvSpPr/>
            <p:nvPr/>
          </p:nvSpPr>
          <p:spPr>
            <a:xfrm>
              <a:off x="3705032" y="6114317"/>
              <a:ext cx="1245638" cy="595314"/>
            </a:xfrm>
            <a:prstGeom prst="round2DiagRect">
              <a:avLst>
                <a:gd name="adj1" fmla="val 16667"/>
                <a:gd name="adj2" fmla="val 0"/>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N-</a:t>
              </a:r>
              <a:r>
                <a:rPr lang="lt-LT" b="1" dirty="0" err="1">
                  <a:latin typeface="Times New Roman" panose="02020603050405020304" pitchFamily="18" charset="0"/>
                  <a:cs typeface="Times New Roman" panose="02020603050405020304" pitchFamily="18" charset="0"/>
                </a:rPr>
                <a:t>channel</a:t>
              </a:r>
              <a:endParaRPr lang="lt-LT" b="1" dirty="0">
                <a:latin typeface="Times New Roman" panose="02020603050405020304" pitchFamily="18" charset="0"/>
                <a:cs typeface="Times New Roman" panose="02020603050405020304" pitchFamily="18" charset="0"/>
              </a:endParaRPr>
            </a:p>
          </p:txBody>
        </p:sp>
      </p:grpSp>
      <p:grpSp>
        <p:nvGrpSpPr>
          <p:cNvPr id="38" name="Grupė 37">
            <a:extLst>
              <a:ext uri="{FF2B5EF4-FFF2-40B4-BE49-F238E27FC236}">
                <a16:creationId xmlns:a16="http://schemas.microsoft.com/office/drawing/2014/main" id="{957D3B75-9732-4C83-82F9-34DA4BE044EB}"/>
              </a:ext>
            </a:extLst>
          </p:cNvPr>
          <p:cNvGrpSpPr/>
          <p:nvPr/>
        </p:nvGrpSpPr>
        <p:grpSpPr>
          <a:xfrm>
            <a:off x="206276" y="3104793"/>
            <a:ext cx="3486065" cy="611461"/>
            <a:chOff x="516295" y="4112903"/>
            <a:chExt cx="3394010" cy="595314"/>
          </a:xfrm>
        </p:grpSpPr>
        <p:sp>
          <p:nvSpPr>
            <p:cNvPr id="16" name="Stačiakampis: įstriži suapvalinti kampai 15">
              <a:extLst>
                <a:ext uri="{FF2B5EF4-FFF2-40B4-BE49-F238E27FC236}">
                  <a16:creationId xmlns:a16="http://schemas.microsoft.com/office/drawing/2014/main" id="{AD229CE5-8BA6-49B3-BBB1-4926DA30DA7A}"/>
                </a:ext>
              </a:extLst>
            </p:cNvPr>
            <p:cNvSpPr/>
            <p:nvPr/>
          </p:nvSpPr>
          <p:spPr>
            <a:xfrm>
              <a:off x="516295" y="4112903"/>
              <a:ext cx="1245638" cy="595314"/>
            </a:xfrm>
            <a:prstGeom prst="round2DiagRect">
              <a:avLst>
                <a:gd name="adj1" fmla="val 16667"/>
                <a:gd name="adj2" fmla="val 0"/>
              </a:avLst>
            </a:prstGeom>
            <a:solidFill>
              <a:schemeClr val="bg1">
                <a:lumMod val="85000"/>
              </a:schemeClr>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NPN</a:t>
              </a:r>
            </a:p>
          </p:txBody>
        </p:sp>
        <p:sp>
          <p:nvSpPr>
            <p:cNvPr id="37" name="Stačiakampis: įstriži suapvalinti kampai 36">
              <a:extLst>
                <a:ext uri="{FF2B5EF4-FFF2-40B4-BE49-F238E27FC236}">
                  <a16:creationId xmlns:a16="http://schemas.microsoft.com/office/drawing/2014/main" id="{46B0E999-D578-42DB-B59C-4374891189BA}"/>
                </a:ext>
              </a:extLst>
            </p:cNvPr>
            <p:cNvSpPr/>
            <p:nvPr/>
          </p:nvSpPr>
          <p:spPr>
            <a:xfrm>
              <a:off x="2664667" y="4112903"/>
              <a:ext cx="1245638" cy="595314"/>
            </a:xfrm>
            <a:prstGeom prst="round2DiagRect">
              <a:avLst>
                <a:gd name="adj1" fmla="val 16667"/>
                <a:gd name="adj2" fmla="val 0"/>
              </a:avLst>
            </a:prstGeom>
            <a:solidFill>
              <a:schemeClr val="bg1">
                <a:lumMod val="85000"/>
              </a:schemeClr>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lt-LT" b="1" dirty="0">
                  <a:latin typeface="Times New Roman" panose="02020603050405020304" pitchFamily="18" charset="0"/>
                  <a:cs typeface="Times New Roman" panose="02020603050405020304" pitchFamily="18" charset="0"/>
                </a:rPr>
                <a:t>PNP</a:t>
              </a:r>
            </a:p>
          </p:txBody>
        </p:sp>
      </p:grpSp>
      <p:cxnSp>
        <p:nvCxnSpPr>
          <p:cNvPr id="45" name="Jungtis: alkūninė 44">
            <a:extLst>
              <a:ext uri="{FF2B5EF4-FFF2-40B4-BE49-F238E27FC236}">
                <a16:creationId xmlns:a16="http://schemas.microsoft.com/office/drawing/2014/main" id="{E6D7B9F1-7EB7-4617-B60B-28235142EFBC}"/>
              </a:ext>
            </a:extLst>
          </p:cNvPr>
          <p:cNvCxnSpPr>
            <a:cxnSpLocks/>
            <a:stCxn id="4" idx="2"/>
            <a:endCxn id="14" idx="3"/>
          </p:cNvCxnSpPr>
          <p:nvPr/>
        </p:nvCxnSpPr>
        <p:spPr>
          <a:xfrm rot="10800000" flipV="1">
            <a:off x="1940031" y="878879"/>
            <a:ext cx="2709081" cy="782097"/>
          </a:xfrm>
          <a:prstGeom prst="bentConnector2">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48" name="Jungtis: alkūninė 47">
            <a:extLst>
              <a:ext uri="{FF2B5EF4-FFF2-40B4-BE49-F238E27FC236}">
                <a16:creationId xmlns:a16="http://schemas.microsoft.com/office/drawing/2014/main" id="{296B7A34-FF05-46B1-AE77-DA9BF09A8C32}"/>
              </a:ext>
            </a:extLst>
          </p:cNvPr>
          <p:cNvCxnSpPr>
            <a:cxnSpLocks/>
            <a:stCxn id="4" idx="0"/>
            <a:endCxn id="15" idx="3"/>
          </p:cNvCxnSpPr>
          <p:nvPr/>
        </p:nvCxnSpPr>
        <p:spPr>
          <a:xfrm>
            <a:off x="7158439" y="878880"/>
            <a:ext cx="1254664" cy="782097"/>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51" name="Jungtis: alkūninė 50">
            <a:extLst>
              <a:ext uri="{FF2B5EF4-FFF2-40B4-BE49-F238E27FC236}">
                <a16:creationId xmlns:a16="http://schemas.microsoft.com/office/drawing/2014/main" id="{824EEDD2-1610-480F-9195-62066E293142}"/>
              </a:ext>
            </a:extLst>
          </p:cNvPr>
          <p:cNvCxnSpPr>
            <a:cxnSpLocks/>
            <a:stCxn id="14" idx="2"/>
            <a:endCxn id="16" idx="3"/>
          </p:cNvCxnSpPr>
          <p:nvPr/>
        </p:nvCxnSpPr>
        <p:spPr>
          <a:xfrm rot="10800000" flipH="1" flipV="1">
            <a:off x="685366" y="1966707"/>
            <a:ext cx="160622" cy="1138086"/>
          </a:xfrm>
          <a:prstGeom prst="bentConnector4">
            <a:avLst>
              <a:gd name="adj1" fmla="val -142322"/>
              <a:gd name="adj2" fmla="val 63432"/>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54" name="Jungtis: alkūninė 53">
            <a:extLst>
              <a:ext uri="{FF2B5EF4-FFF2-40B4-BE49-F238E27FC236}">
                <a16:creationId xmlns:a16="http://schemas.microsoft.com/office/drawing/2014/main" id="{03B5F215-BCFA-40C8-B47F-9352706D360E}"/>
              </a:ext>
            </a:extLst>
          </p:cNvPr>
          <p:cNvCxnSpPr>
            <a:cxnSpLocks/>
            <a:stCxn id="14" idx="0"/>
            <a:endCxn id="37" idx="3"/>
          </p:cNvCxnSpPr>
          <p:nvPr/>
        </p:nvCxnSpPr>
        <p:spPr>
          <a:xfrm flipH="1">
            <a:off x="3052630" y="1966707"/>
            <a:ext cx="142064" cy="1138086"/>
          </a:xfrm>
          <a:prstGeom prst="bentConnector4">
            <a:avLst>
              <a:gd name="adj1" fmla="val -160913"/>
              <a:gd name="adj2" fmla="val 63432"/>
            </a:avLst>
          </a:prstGeom>
          <a:ln w="57150">
            <a:solidFill>
              <a:schemeClr val="accent4"/>
            </a:solidFill>
            <a:tailEnd type="triangle"/>
          </a:ln>
        </p:spPr>
        <p:style>
          <a:lnRef idx="1">
            <a:schemeClr val="dk1"/>
          </a:lnRef>
          <a:fillRef idx="0">
            <a:schemeClr val="dk1"/>
          </a:fillRef>
          <a:effectRef idx="0">
            <a:schemeClr val="dk1"/>
          </a:effectRef>
          <a:fontRef idx="minor">
            <a:schemeClr val="tx1"/>
          </a:fontRef>
        </p:style>
      </p:cxnSp>
      <p:cxnSp>
        <p:nvCxnSpPr>
          <p:cNvPr id="57" name="Jungtis: alkūninė 56">
            <a:extLst>
              <a:ext uri="{FF2B5EF4-FFF2-40B4-BE49-F238E27FC236}">
                <a16:creationId xmlns:a16="http://schemas.microsoft.com/office/drawing/2014/main" id="{79207274-7BC4-45E8-A742-EBBA2C66079D}"/>
              </a:ext>
            </a:extLst>
          </p:cNvPr>
          <p:cNvCxnSpPr>
            <a:cxnSpLocks/>
            <a:stCxn id="15" idx="2"/>
            <a:endCxn id="17" idx="3"/>
          </p:cNvCxnSpPr>
          <p:nvPr/>
        </p:nvCxnSpPr>
        <p:spPr>
          <a:xfrm rot="10800000" flipV="1">
            <a:off x="6206460" y="1966706"/>
            <a:ext cx="951979" cy="1138088"/>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60" name="Jungtis: alkūninė 59">
            <a:extLst>
              <a:ext uri="{FF2B5EF4-FFF2-40B4-BE49-F238E27FC236}">
                <a16:creationId xmlns:a16="http://schemas.microsoft.com/office/drawing/2014/main" id="{BFD94EF1-07FE-4362-8AF6-915695F51DF2}"/>
              </a:ext>
            </a:extLst>
          </p:cNvPr>
          <p:cNvCxnSpPr>
            <a:cxnSpLocks/>
            <a:stCxn id="15" idx="0"/>
            <a:endCxn id="19" idx="3"/>
          </p:cNvCxnSpPr>
          <p:nvPr/>
        </p:nvCxnSpPr>
        <p:spPr>
          <a:xfrm>
            <a:off x="9667767" y="1966707"/>
            <a:ext cx="951978" cy="1138088"/>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66" name="Jungtis: alkūninė 65">
            <a:extLst>
              <a:ext uri="{FF2B5EF4-FFF2-40B4-BE49-F238E27FC236}">
                <a16:creationId xmlns:a16="http://schemas.microsoft.com/office/drawing/2014/main" id="{CA797BCB-F474-402D-846B-7AC9D200B20E}"/>
              </a:ext>
            </a:extLst>
          </p:cNvPr>
          <p:cNvCxnSpPr>
            <a:cxnSpLocks/>
            <a:stCxn id="19" idx="2"/>
            <a:endCxn id="26" idx="3"/>
          </p:cNvCxnSpPr>
          <p:nvPr/>
        </p:nvCxnSpPr>
        <p:spPr>
          <a:xfrm rot="10800000" flipV="1">
            <a:off x="9884197" y="3410525"/>
            <a:ext cx="95836" cy="767693"/>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69" name="Jungtis: alkūninė 68">
            <a:extLst>
              <a:ext uri="{FF2B5EF4-FFF2-40B4-BE49-F238E27FC236}">
                <a16:creationId xmlns:a16="http://schemas.microsoft.com/office/drawing/2014/main" id="{32A63D26-8C34-4A3C-A2E5-7392439792CA}"/>
              </a:ext>
            </a:extLst>
          </p:cNvPr>
          <p:cNvCxnSpPr>
            <a:cxnSpLocks/>
            <a:stCxn id="19" idx="0"/>
            <a:endCxn id="23" idx="3"/>
          </p:cNvCxnSpPr>
          <p:nvPr/>
        </p:nvCxnSpPr>
        <p:spPr>
          <a:xfrm>
            <a:off x="11259456" y="3410526"/>
            <a:ext cx="95836" cy="767693"/>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85" name="Jungtis: alkūninė 84">
            <a:extLst>
              <a:ext uri="{FF2B5EF4-FFF2-40B4-BE49-F238E27FC236}">
                <a16:creationId xmlns:a16="http://schemas.microsoft.com/office/drawing/2014/main" id="{E2DFCE1F-2616-4081-9227-E3BCF05A61EF}"/>
              </a:ext>
            </a:extLst>
          </p:cNvPr>
          <p:cNvCxnSpPr>
            <a:cxnSpLocks/>
            <a:stCxn id="17" idx="0"/>
            <a:endCxn id="29" idx="3"/>
          </p:cNvCxnSpPr>
          <p:nvPr/>
        </p:nvCxnSpPr>
        <p:spPr>
          <a:xfrm>
            <a:off x="6846171" y="3410526"/>
            <a:ext cx="95836" cy="767693"/>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88" name="Jungtis: alkūninė 87">
            <a:extLst>
              <a:ext uri="{FF2B5EF4-FFF2-40B4-BE49-F238E27FC236}">
                <a16:creationId xmlns:a16="http://schemas.microsoft.com/office/drawing/2014/main" id="{9E9EB532-1CE3-47AB-A6C3-8D2561F36C89}"/>
              </a:ext>
            </a:extLst>
          </p:cNvPr>
          <p:cNvCxnSpPr>
            <a:cxnSpLocks/>
            <a:stCxn id="17" idx="2"/>
            <a:endCxn id="30" idx="3"/>
          </p:cNvCxnSpPr>
          <p:nvPr/>
        </p:nvCxnSpPr>
        <p:spPr>
          <a:xfrm rot="10800000" flipV="1">
            <a:off x="5470912" y="3410525"/>
            <a:ext cx="95836" cy="767693"/>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cxnSp>
        <p:nvCxnSpPr>
          <p:cNvPr id="101" name="Tiesioji jungtis 100">
            <a:extLst>
              <a:ext uri="{FF2B5EF4-FFF2-40B4-BE49-F238E27FC236}">
                <a16:creationId xmlns:a16="http://schemas.microsoft.com/office/drawing/2014/main" id="{38B2D9A4-9988-4CDC-A5E8-4A396DE49EC3}"/>
              </a:ext>
            </a:extLst>
          </p:cNvPr>
          <p:cNvCxnSpPr>
            <a:cxnSpLocks/>
          </p:cNvCxnSpPr>
          <p:nvPr/>
        </p:nvCxnSpPr>
        <p:spPr>
          <a:xfrm flipV="1">
            <a:off x="8465375" y="3833529"/>
            <a:ext cx="0" cy="1370590"/>
          </a:xfrm>
          <a:prstGeom prst="line">
            <a:avLst/>
          </a:prstGeom>
          <a:ln w="57150">
            <a:solidFill>
              <a:schemeClr val="dk1">
                <a:alpha val="18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5570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D583DAB-3F11-4BE6-9F90-20DB1B5ADFA1}"/>
              </a:ext>
            </a:extLst>
          </p:cNvPr>
          <p:cNvSpPr>
            <a:spLocks noGrp="1"/>
          </p:cNvSpPr>
          <p:nvPr>
            <p:ph type="title"/>
          </p:nvPr>
        </p:nvSpPr>
        <p:spPr/>
        <p:txBody>
          <a:bodyPr>
            <a:normAutofit/>
          </a:bodyPr>
          <a:lstStyle/>
          <a:p>
            <a:pPr algn="ct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Bipolar</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Junction</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FAA755C-BBF8-4066-944E-94FB5855F151}"/>
              </a:ext>
            </a:extLst>
          </p:cNvPr>
          <p:cNvSpPr>
            <a:spLocks noGrp="1"/>
          </p:cNvSpPr>
          <p:nvPr>
            <p:ph idx="1"/>
          </p:nvPr>
        </p:nvSpPr>
        <p:spPr/>
        <p:txBody>
          <a:bodyPr/>
          <a:lstStyle/>
          <a:p>
            <a:pPr algn="just"/>
            <a:r>
              <a:rPr lang="lt-LT" dirty="0" err="1">
                <a:latin typeface="Times New Roman" panose="02020603050405020304" pitchFamily="18" charset="0"/>
                <a:cs typeface="Times New Roman" panose="02020603050405020304" pitchFamily="18" charset="0"/>
              </a:rPr>
              <a:t>Has</a:t>
            </a:r>
            <a:r>
              <a:rPr lang="lt-LT" dirty="0">
                <a:latin typeface="Times New Roman" panose="02020603050405020304" pitchFamily="18" charset="0"/>
                <a:cs typeface="Times New Roman" panose="02020603050405020304" pitchFamily="18" charset="0"/>
              </a:rPr>
              <a:t> 3 </a:t>
            </a:r>
            <a:r>
              <a:rPr lang="lt-LT" dirty="0" err="1">
                <a:latin typeface="Times New Roman" panose="02020603050405020304" pitchFamily="18" charset="0"/>
                <a:cs typeface="Times New Roman" panose="02020603050405020304" pitchFamily="18" charset="0"/>
              </a:rPr>
              <a:t>terminals</a:t>
            </a:r>
            <a:r>
              <a:rPr lang="lt-LT" dirty="0">
                <a:latin typeface="Times New Roman" panose="02020603050405020304" pitchFamily="18" charset="0"/>
                <a:cs typeface="Times New Roman" panose="02020603050405020304" pitchFamily="18" charset="0"/>
              </a:rPr>
              <a:t>. Base (B), </a:t>
            </a:r>
            <a:r>
              <a:rPr lang="lt-LT" dirty="0" err="1">
                <a:latin typeface="Times New Roman" panose="02020603050405020304" pitchFamily="18" charset="0"/>
                <a:cs typeface="Times New Roman" panose="02020603050405020304" pitchFamily="18" charset="0"/>
              </a:rPr>
              <a:t>Emitter</a:t>
            </a:r>
            <a:r>
              <a:rPr lang="lt-LT" dirty="0">
                <a:latin typeface="Times New Roman" panose="02020603050405020304" pitchFamily="18" charset="0"/>
                <a:cs typeface="Times New Roman" panose="02020603050405020304" pitchFamily="18" charset="0"/>
              </a:rPr>
              <a:t> (E), </a:t>
            </a:r>
            <a:r>
              <a:rPr lang="en-US" dirty="0">
                <a:latin typeface="Times New Roman" panose="02020603050405020304" pitchFamily="18" charset="0"/>
                <a:cs typeface="Times New Roman" panose="02020603050405020304" pitchFamily="18" charset="0"/>
              </a:rPr>
              <a:t>Collector</a:t>
            </a:r>
            <a:r>
              <a:rPr lang="lt-LT" dirty="0">
                <a:latin typeface="Times New Roman" panose="02020603050405020304" pitchFamily="18" charset="0"/>
                <a:cs typeface="Times New Roman" panose="02020603050405020304" pitchFamily="18" charset="0"/>
              </a:rPr>
              <a:t> (C).</a:t>
            </a:r>
          </a:p>
          <a:p>
            <a:pPr algn="just"/>
            <a:r>
              <a:rPr lang="en-US" dirty="0">
                <a:latin typeface="Times New Roman" panose="02020603050405020304" pitchFamily="18" charset="0"/>
                <a:cs typeface="Times New Roman" panose="02020603050405020304" pitchFamily="18" charset="0"/>
              </a:rPr>
              <a:t>These are </a:t>
            </a:r>
            <a:r>
              <a:rPr lang="en-US" dirty="0" err="1">
                <a:latin typeface="Times New Roman" panose="02020603050405020304" pitchFamily="18" charset="0"/>
                <a:cs typeface="Times New Roman" panose="02020603050405020304" pitchFamily="18" charset="0"/>
              </a:rPr>
              <a:t>electricall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curent</a:t>
            </a:r>
            <a:r>
              <a:rPr lang="en-US" dirty="0">
                <a:latin typeface="Times New Roman" panose="02020603050405020304" pitchFamily="18" charset="0"/>
                <a:cs typeface="Times New Roman" panose="02020603050405020304" pitchFamily="18" charset="0"/>
              </a:rPr>
              <a:t> operated components (I).</a:t>
            </a:r>
          </a:p>
          <a:p>
            <a:pPr algn="just"/>
            <a:r>
              <a:rPr lang="en-US" dirty="0">
                <a:latin typeface="Times New Roman" panose="02020603050405020304" pitchFamily="18" charset="0"/>
                <a:cs typeface="Times New Roman" panose="02020603050405020304" pitchFamily="18" charset="0"/>
              </a:rPr>
              <a:t>If a small current is applied to the component base (contact B), then the transistor can pass a significantly higher current traveling through the remaining contacts (through which, depending on whether it is PNP or NPN).</a:t>
            </a:r>
          </a:p>
          <a:p>
            <a:pPr algn="just"/>
            <a:r>
              <a:rPr lang="en-US" dirty="0">
                <a:latin typeface="Times New Roman" panose="02020603050405020304" pitchFamily="18" charset="0"/>
                <a:cs typeface="Times New Roman" panose="02020603050405020304" pitchFamily="18" charset="0"/>
              </a:rPr>
              <a:t>BJT transistors can operate in 3 operating modes, which will be reviewed below.</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261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EAE79AC-5620-4A22-BF04-23D8333E3045}"/>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operating</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0BE92BA5-C6DD-4DAA-B14F-BE2609121C5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Cut-off mode - in this mode the transistor is in the OFF state</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Active Mode - In this mode, the component acts as an amplifier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Saturation mode - in this mode the transistor is as if it is in the full ON state</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5881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FE168E2-1096-4CB5-A66B-C4DCB478CE7B}"/>
              </a:ext>
            </a:extLst>
          </p:cNvPr>
          <p:cNvSpPr>
            <a:spLocks noGrp="1"/>
          </p:cNvSpPr>
          <p:nvPr>
            <p:ph type="title"/>
          </p:nvPr>
        </p:nvSpPr>
        <p:spPr>
          <a:xfrm>
            <a:off x="838200" y="2766218"/>
            <a:ext cx="10515600" cy="1325563"/>
          </a:xfrm>
        </p:spPr>
        <p:txBody>
          <a:bodyPr>
            <a:noAutofit/>
          </a:bodyPr>
          <a:lstStyle/>
          <a:p>
            <a:pPr algn="ctr"/>
            <a:r>
              <a:rPr lang="en-US" sz="8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a:t>
            </a:r>
            <a:r>
              <a:rPr lang="lt-LT" sz="8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oodbye</a:t>
            </a:r>
            <a:endParaRPr lang="en-US" sz="8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8442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A47B8E0-A995-43EC-8EBA-A25FAA297079}"/>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NPN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1578E5D3-10ED-4C4A-8BF2-2C0674567D05}"/>
              </a:ext>
            </a:extLst>
          </p:cNvPr>
          <p:cNvSpPr>
            <a:spLocks noGrp="1"/>
          </p:cNvSpPr>
          <p:nvPr>
            <p:ph idx="1"/>
          </p:nvPr>
        </p:nvSpPr>
        <p:spPr/>
        <p:txBody>
          <a:bodyPr>
            <a:normAutofit fontScale="92500" lnSpcReduction="10000"/>
          </a:bodyPr>
          <a:lstStyle/>
          <a:p>
            <a:pPr algn="just">
              <a:lnSpc>
                <a:spcPct val="100000"/>
              </a:lnSpc>
            </a:pPr>
            <a:r>
              <a:rPr lang="en-US" dirty="0">
                <a:latin typeface="Times New Roman" panose="02020603050405020304" pitchFamily="18" charset="0"/>
                <a:cs typeface="Times New Roman" panose="02020603050405020304" pitchFamily="18" charset="0"/>
              </a:rPr>
              <a:t>This type of component consists of two N-type semiconductors separated by a thin layer of a P-type semiconductor</a:t>
            </a:r>
            <a:r>
              <a:rPr lang="lt-LT" dirty="0">
                <a:latin typeface="Times New Roman" panose="02020603050405020304" pitchFamily="18" charset="0"/>
                <a:cs typeface="Times New Roman" panose="02020603050405020304" pitchFamily="18" charset="0"/>
              </a:rPr>
              <a:t>.</a:t>
            </a:r>
          </a:p>
          <a:p>
            <a:pPr algn="just">
              <a:lnSpc>
                <a:spcPct val="100000"/>
              </a:lnSpc>
            </a:pPr>
            <a:r>
              <a:rPr lang="en-US" dirty="0">
                <a:latin typeface="Times New Roman" panose="02020603050405020304" pitchFamily="18" charset="0"/>
                <a:cs typeface="Times New Roman" panose="02020603050405020304" pitchFamily="18" charset="0"/>
              </a:rPr>
              <a:t>In an NPN transistor, most of the charge carriers are electrons and a minority are holes. Electrons flowing from the emitter (E) to the collector (C) form a current flow at the base (B) contact of the transistor</a:t>
            </a:r>
            <a:r>
              <a:rPr lang="lt-LT" dirty="0">
                <a:latin typeface="Times New Roman" panose="02020603050405020304" pitchFamily="18" charset="0"/>
                <a:cs typeface="Times New Roman" panose="02020603050405020304" pitchFamily="18" charset="0"/>
              </a:rPr>
              <a:t>.</a:t>
            </a:r>
          </a:p>
          <a:p>
            <a:pPr algn="just">
              <a:lnSpc>
                <a:spcPct val="100000"/>
              </a:lnSpc>
            </a:pPr>
            <a:r>
              <a:rPr lang="en-US" dirty="0">
                <a:latin typeface="Times New Roman" panose="02020603050405020304" pitchFamily="18" charset="0"/>
                <a:cs typeface="Times New Roman" panose="02020603050405020304" pitchFamily="18" charset="0"/>
              </a:rPr>
              <a:t>In a transistor, even a small current flowing at the base (B) can cause a large amount of current to flow from the emitter terminal to the collectors. Currently, the most commonly used BJTs are NPN transistors because of higher electron mobility compared to hole mobility.</a:t>
            </a:r>
            <a:r>
              <a:rPr lang="lt-LT" dirty="0">
                <a:latin typeface="Times New Roman" panose="02020603050405020304" pitchFamily="18" charset="0"/>
                <a:cs typeface="Times New Roman" panose="02020603050405020304" pitchFamily="18" charset="0"/>
              </a:rPr>
              <a:t>.</a:t>
            </a:r>
          </a:p>
          <a:p>
            <a:pPr algn="just">
              <a:lnSpc>
                <a:spcPct val="100000"/>
              </a:lnSpc>
            </a:pPr>
            <a:r>
              <a:rPr lang="en-US" dirty="0">
                <a:latin typeface="Times New Roman" panose="02020603050405020304" pitchFamily="18" charset="0"/>
                <a:cs typeface="Times New Roman" panose="02020603050405020304" pitchFamily="18" charset="0"/>
              </a:rPr>
              <a:t>When the transistor is in the OFF position, it conducts current</a:t>
            </a:r>
            <a:r>
              <a:rPr lang="lt-LT" dirty="0">
                <a:latin typeface="Times New Roman" panose="02020603050405020304" pitchFamily="18" charset="0"/>
                <a:cs typeface="Times New Roman" panose="02020603050405020304" pitchFamily="18" charset="0"/>
              </a:rPr>
              <a:t>.</a:t>
            </a:r>
          </a:p>
          <a:p>
            <a:pPr algn="just">
              <a:lnSpc>
                <a:spcPct val="100000"/>
              </a:lnSpc>
            </a:pP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4594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F454FD9-B60E-45A2-9A1A-FC8582E1DA5F}"/>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NPN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a:t>
            </a:r>
            <a:endParaRPr lang="lt-LT" sz="4500" dirty="0"/>
          </a:p>
        </p:txBody>
      </p:sp>
      <p:pic>
        <p:nvPicPr>
          <p:cNvPr id="4" name="Paveikslėlis 3">
            <a:extLst>
              <a:ext uri="{FF2B5EF4-FFF2-40B4-BE49-F238E27FC236}">
                <a16:creationId xmlns:a16="http://schemas.microsoft.com/office/drawing/2014/main" id="{5B938F9B-9127-481A-8469-F5197A317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02" y="1875453"/>
            <a:ext cx="11672596" cy="3107094"/>
          </a:xfrm>
          <a:prstGeom prst="roundRect">
            <a:avLst/>
          </a:prstGeom>
        </p:spPr>
      </p:pic>
    </p:spTree>
    <p:extLst>
      <p:ext uri="{BB962C8B-B14F-4D97-AF65-F5344CB8AC3E}">
        <p14:creationId xmlns:p14="http://schemas.microsoft.com/office/powerpoint/2010/main" val="21643463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065928F-9300-45BC-9417-2EB6CEAB3B07}"/>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PNP</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2857F3F-69AD-4595-A9A8-92DCDABBC70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type of component consists of two P-type semiconductors separated by a thin layer of N-type semiconductor</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In these transistors, most of the charge carriers are holes and a minority are electrons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In this transistor, the arrow symbol in the diagram indicates the normal current flow. The direction of current flow in this transistor is from the emitter terminal to the collector terminal</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When the transistor is in the OFF state, it does not leak currents through itself</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992634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A262392A-8AD8-4E8C-B842-2A7023807E37}"/>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BJT </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PNP</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transistors</a:t>
            </a:r>
            <a:endParaRPr lang="lt-LT" sz="4500" dirty="0"/>
          </a:p>
        </p:txBody>
      </p:sp>
      <p:pic>
        <p:nvPicPr>
          <p:cNvPr id="5" name="Turinio vietos rezervavimo ženklas 4">
            <a:extLst>
              <a:ext uri="{FF2B5EF4-FFF2-40B4-BE49-F238E27FC236}">
                <a16:creationId xmlns:a16="http://schemas.microsoft.com/office/drawing/2014/main" id="{89115ED6-EB5F-4521-ACF4-C26025A5CF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582" y="1788351"/>
            <a:ext cx="11602836" cy="3281298"/>
          </a:xfrm>
          <a:prstGeom prst="roundRect">
            <a:avLst/>
          </a:prstGeom>
        </p:spPr>
      </p:pic>
    </p:spTree>
    <p:extLst>
      <p:ext uri="{BB962C8B-B14F-4D97-AF65-F5344CB8AC3E}">
        <p14:creationId xmlns:p14="http://schemas.microsoft.com/office/powerpoint/2010/main" val="1041841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34118E4-DCD6-4519-B4C0-D9E994BFE94F}"/>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FET -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Field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Effect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807A3D8-6C8C-426D-A8EA-EF9E78ED0A27}"/>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field effect transistor consists of 3 contacts, Gate (G), Source (S) and Drain (D). Unlike bipolar transistors, FETs are voltage controlled devices. The voltage connected to the Gate contact controls the current flow from the Source to the Drain contact of the transistor. Field effect transistors have very high input impedances, ranging from a few megaohms (MΩ) to much, much higher values.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Due to this high input resistance, very low currents flow through them. (According to the law of ohm, the current is inversely affected by the value of the circuit resistance. If the resistance is high, the current is very low.) Thus, both types of FET draw very little current from the circuit power supply</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377960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B6A4BCF-1242-4E9A-BB27-D8E5E6A661C9}"/>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FET -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Field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Effect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dirty="0"/>
          </a:p>
        </p:txBody>
      </p:sp>
      <p:sp>
        <p:nvSpPr>
          <p:cNvPr id="3" name="Turinio vietos rezervavimo ženklas 2">
            <a:extLst>
              <a:ext uri="{FF2B5EF4-FFF2-40B4-BE49-F238E27FC236}">
                <a16:creationId xmlns:a16="http://schemas.microsoft.com/office/drawing/2014/main" id="{77252D26-1E20-4B96-A3B3-77A44E8EB450}"/>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Thus, this is ideal because they do not interfere with the original circuit batteries to which they are connected. They do not overload the power supply. The disadvantage of FETs is that they do not provide the same amplification that could be obtained from bipolar transistors</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Bipolar transistors are similar at the time they are designed with higher gain, although on the other hand FETs are better at times when they are designed with lower load, and are easier to manufacture. There are two main types of field effect transistors: JFET and MOSFET. JFET and MOSFET are very similar, but the MOSFET input resistance values are even higher than JFET. This creates even less load on the circuit</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314180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E4A3D9CF-D176-4C2C-991A-B3DE6AB0BE3D}"/>
              </a:ext>
            </a:extLst>
          </p:cNvPr>
          <p:cNvSpPr>
            <a:spLocks noGrp="1"/>
          </p:cNvSpPr>
          <p:nvPr>
            <p:ph type="title"/>
          </p:nvPr>
        </p:nvSpPr>
        <p:spPr/>
        <p:txBody>
          <a:bodyPr>
            <a:normAutofit/>
          </a:bodyPr>
          <a:lstStyle/>
          <a:p>
            <a:pPr algn="ct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JFET –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Junction</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Field</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Effect</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7B743F6-0FDE-435A-BB35-CBA0357EF8CD}"/>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It is a voltage controlled device and does not use any current to connect it. When voltage is connected between the Gate and Source terminals, it controls the current flow between the Source and Drain contacts of the JFET transistor.</a:t>
            </a:r>
            <a:endParaRPr lang="lt-LT"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 JUGFET or JFET has no PN connectors, but is replaced by a narrow portion of a high-resistance semiconductor material that forms an N- or P-type silicon “channel” through which most carriers could flow with two electrical connectors at both ends, commonly referred to as the Drain and Gate</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57201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F6621DE2-DCAA-43DD-9222-FCBD5FE9EC9B}"/>
              </a:ext>
            </a:extLst>
          </p:cNvPr>
          <p:cNvSpPr>
            <a:spLocks noGrp="1"/>
          </p:cNvSpPr>
          <p:nvPr>
            <p:ph type="title"/>
          </p:nvPr>
        </p:nvSpPr>
        <p:spPr/>
        <p:txBody>
          <a:bodyPr>
            <a:normAutofit/>
          </a:bodyPr>
          <a:lstStyle/>
          <a:p>
            <a:pPr algn="ct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JFET –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Junction</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Field</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Effect</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i="0" dirty="0" err="1">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dirty="0"/>
          </a:p>
        </p:txBody>
      </p:sp>
      <p:sp>
        <p:nvSpPr>
          <p:cNvPr id="3" name="Turinio vietos rezervavimo ženklas 2">
            <a:extLst>
              <a:ext uri="{FF2B5EF4-FFF2-40B4-BE49-F238E27FC236}">
                <a16:creationId xmlns:a16="http://schemas.microsoft.com/office/drawing/2014/main" id="{1020742C-4502-4AB8-8DCB-BA445E49858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There are two basic configurations of a junction field effect transistor: an N-channel JFET and a P-channel JFET. The N-channel JFET channel is supplemented with donor impurities, which means that the current flow through the channel is negative (which can also be understood from the name of the N-channel) in the form of electrons. These transistors are available in both P and N channel types.</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5980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028C213F-D12C-4DBE-B46D-3DDD6871AF36}"/>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channel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JFET</a:t>
            </a:r>
          </a:p>
        </p:txBody>
      </p:sp>
      <p:pic>
        <p:nvPicPr>
          <p:cNvPr id="4" name="Turinio vietos rezervavimo ženklas 3">
            <a:extLst>
              <a:ext uri="{FF2B5EF4-FFF2-40B4-BE49-F238E27FC236}">
                <a16:creationId xmlns:a16="http://schemas.microsoft.com/office/drawing/2014/main" id="{E4C60821-BA9E-4D5C-9908-32FABC050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6460" y="1573695"/>
            <a:ext cx="9259080" cy="4708986"/>
          </a:xfrm>
          <a:prstGeom prst="roundRect">
            <a:avLst/>
          </a:prstGeom>
        </p:spPr>
      </p:pic>
    </p:spTree>
    <p:extLst>
      <p:ext uri="{BB962C8B-B14F-4D97-AF65-F5344CB8AC3E}">
        <p14:creationId xmlns:p14="http://schemas.microsoft.com/office/powerpoint/2010/main" val="628852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CFF70016-6348-4E6F-8AD2-634D23698AFA}"/>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channel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JFET</a:t>
            </a:r>
          </a:p>
        </p:txBody>
      </p:sp>
      <p:pic>
        <p:nvPicPr>
          <p:cNvPr id="4" name="Paveikslėlis 3">
            <a:extLst>
              <a:ext uri="{FF2B5EF4-FFF2-40B4-BE49-F238E27FC236}">
                <a16:creationId xmlns:a16="http://schemas.microsoft.com/office/drawing/2014/main" id="{2D1263F3-F961-40F2-863A-A3BA0AF4D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080" y="1840978"/>
            <a:ext cx="8941840" cy="4547644"/>
          </a:xfrm>
          <a:prstGeom prst="roundRect">
            <a:avLst/>
          </a:prstGeom>
        </p:spPr>
      </p:pic>
    </p:spTree>
    <p:extLst>
      <p:ext uri="{BB962C8B-B14F-4D97-AF65-F5344CB8AC3E}">
        <p14:creationId xmlns:p14="http://schemas.microsoft.com/office/powerpoint/2010/main" val="409375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20799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1581E4A-C341-42EB-B894-7FA28C093828}"/>
              </a:ext>
            </a:extLst>
          </p:cNvPr>
          <p:cNvSpPr>
            <a:spLocks noGrp="1"/>
          </p:cNvSpPr>
          <p:nvPr>
            <p:ph type="title"/>
          </p:nvPr>
        </p:nvSpPr>
        <p:spPr/>
        <p:txBody>
          <a:bodyPr>
            <a:no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MOSFET –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Metal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Oxide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Semiconductor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Field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Effect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Transistor</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540D3F64-B4F5-4902-806E-10483AD9951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This is the most commonly used type among all types of transistors. As the name suggests, it has a metal Drain clamp. This transistor has four terminals (contacts) such as Source, Drain, Gate and Substrate or Body</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MOSFETs are most commonly used in low power circuits, especially in the design of chips. These transistors are of two types, such as depletion and enhancement. In addition, these types are further subdivided into P and N channel types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15537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918B3A1-0F19-42D4-B919-E3AC68957A97}"/>
              </a:ext>
            </a:extLst>
          </p:cNvPr>
          <p:cNvSpPr>
            <a:spLocks noGrp="1"/>
          </p:cNvSpPr>
          <p:nvPr>
            <p:ph type="title"/>
          </p:nvPr>
        </p:nvSpPr>
        <p:spPr/>
        <p:txBody>
          <a:bodyPr>
            <a:normAutofit/>
          </a:bodyPr>
          <a:lstStyle/>
          <a:p>
            <a:pPr algn="ct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r>
              <a:rPr lang="en-US"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channel</a:t>
            </a:r>
            <a:r>
              <a:rPr lang="lt-LT" sz="4500" b="1" i="0" dirty="0">
                <a:solidFill>
                  <a:srgbClr val="0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MOSFET</a:t>
            </a:r>
            <a:endParaRPr lang="lt-LT" sz="45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Turinio vietos rezervavimo ženklas 3">
            <a:extLst>
              <a:ext uri="{FF2B5EF4-FFF2-40B4-BE49-F238E27FC236}">
                <a16:creationId xmlns:a16="http://schemas.microsoft.com/office/drawing/2014/main" id="{DD09E40A-A592-4A6E-8C6C-DD21BEC133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075" y="1847461"/>
            <a:ext cx="11011850" cy="4307666"/>
          </a:xfrm>
          <a:prstGeom prst="roundRect">
            <a:avLst/>
          </a:prstGeom>
        </p:spPr>
      </p:pic>
    </p:spTree>
    <p:extLst>
      <p:ext uri="{BB962C8B-B14F-4D97-AF65-F5344CB8AC3E}">
        <p14:creationId xmlns:p14="http://schemas.microsoft.com/office/powerpoint/2010/main" val="1600714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FA53B56-BDCC-4ACB-911B-E1ADE1D779DE}"/>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channel</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MOSFET</a:t>
            </a:r>
          </a:p>
        </p:txBody>
      </p:sp>
      <p:pic>
        <p:nvPicPr>
          <p:cNvPr id="5" name="Turinio vietos rezervavimo ženklas 4" descr="Paveikslėlis, kuriame yra žinutė, laikrodis&#10;&#10;Automatiškai sugeneruotas aprašymas">
            <a:extLst>
              <a:ext uri="{FF2B5EF4-FFF2-40B4-BE49-F238E27FC236}">
                <a16:creationId xmlns:a16="http://schemas.microsoft.com/office/drawing/2014/main" id="{AB990005-5E7B-4158-8441-7B6F88289C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0365" y="1828800"/>
            <a:ext cx="11011270" cy="4344988"/>
          </a:xfrm>
          <a:prstGeom prst="roundRect">
            <a:avLst/>
          </a:prstGeom>
        </p:spPr>
      </p:pic>
    </p:spTree>
    <p:extLst>
      <p:ext uri="{BB962C8B-B14F-4D97-AF65-F5344CB8AC3E}">
        <p14:creationId xmlns:p14="http://schemas.microsoft.com/office/powerpoint/2010/main" val="2121077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E4123ECC-A1D5-44FF-A116-8A1E44179348}"/>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Diodes are electronic components that act as a non-return valve, meaning they allow current to flow in one direction. These diodes are made of semiconductor materials such as germanium, silicon and selenium. The operation of a diode can be classified in two ways, if it conducts current, then it is directed forward, otherwise it is inverted</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Different types of diodes have different voltage requirements. Silicon diodes require a voltage of 0.7v, and germanium - 0.3v. In a silicon diode, a dark band indicates the cathode terminal and the other terminal is the anode. Diodes are commonly used as reverse connection protection and short-term protection. There are many types of diodes, but the most relevant ones will be listed below</a:t>
            </a:r>
            <a:r>
              <a:rPr lang="lt-LT" dirty="0">
                <a:latin typeface="Times New Roman" panose="02020603050405020304" pitchFamily="18" charset="0"/>
                <a:cs typeface="Times New Roman" panose="02020603050405020304" pitchFamily="18" charset="0"/>
              </a:rPr>
              <a:t>.</a:t>
            </a:r>
          </a:p>
        </p:txBody>
      </p:sp>
      <p:sp>
        <p:nvSpPr>
          <p:cNvPr id="7" name="Pavadinimas 6">
            <a:extLst>
              <a:ext uri="{FF2B5EF4-FFF2-40B4-BE49-F238E27FC236}">
                <a16:creationId xmlns:a16="http://schemas.microsoft.com/office/drawing/2014/main" id="{59496569-1F92-41F0-BA06-4706F22BEC28}"/>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Diodes</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their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50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F224E19-A0D0-4EC5-8B85-DB91D8AE0518}"/>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LED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diodes</a:t>
            </a:r>
            <a:endParaRPr lang="lt-LT" sz="4500" dirty="0"/>
          </a:p>
        </p:txBody>
      </p:sp>
      <p:sp>
        <p:nvSpPr>
          <p:cNvPr id="3" name="Turinio vietos rezervavimo ženklas 2">
            <a:extLst>
              <a:ext uri="{FF2B5EF4-FFF2-40B4-BE49-F238E27FC236}">
                <a16:creationId xmlns:a16="http://schemas.microsoft.com/office/drawing/2014/main" id="{6E8EEAAC-7AB8-4341-83E5-DF246715AC1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These diodes convert electricity into light energy. They undergo an electroluminescent process in which holes and electrons are recombined to produce energy in the form of light.</a:t>
            </a:r>
            <a:endParaRPr lang="lt-LT" dirty="0">
              <a:latin typeface="Times New Roman" panose="02020603050405020304" pitchFamily="18" charset="0"/>
              <a:cs typeface="Times New Roman" panose="02020603050405020304" pitchFamily="18" charset="0"/>
            </a:endParaRPr>
          </a:p>
        </p:txBody>
      </p:sp>
      <p:pic>
        <p:nvPicPr>
          <p:cNvPr id="7" name="Paveikslėlis 6">
            <a:extLst>
              <a:ext uri="{FF2B5EF4-FFF2-40B4-BE49-F238E27FC236}">
                <a16:creationId xmlns:a16="http://schemas.microsoft.com/office/drawing/2014/main" id="{2FC284D3-600E-4EB8-8B00-748BA45B3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92" y="3429000"/>
            <a:ext cx="1480457" cy="3249603"/>
          </a:xfrm>
          <a:prstGeom prst="rect">
            <a:avLst/>
          </a:prstGeom>
        </p:spPr>
      </p:pic>
    </p:spTree>
    <p:extLst>
      <p:ext uri="{BB962C8B-B14F-4D97-AF65-F5344CB8AC3E}">
        <p14:creationId xmlns:p14="http://schemas.microsoft.com/office/powerpoint/2010/main" val="3348022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28B6AE3D-CC11-437D-B111-9D93E7BF4A39}"/>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Zenre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dio</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225E22AA-F695-4357-9D6C-ADEF2705460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It is a passive element operating on the principle of </a:t>
            </a:r>
            <a:r>
              <a:rPr lang="en-US" dirty="0" err="1">
                <a:latin typeface="Times New Roman" panose="02020603050405020304" pitchFamily="18" charset="0"/>
                <a:cs typeface="Times New Roman" panose="02020603050405020304" pitchFamily="18" charset="0"/>
              </a:rPr>
              <a:t>zener</a:t>
            </a:r>
            <a:r>
              <a:rPr lang="en-US" dirty="0">
                <a:latin typeface="Times New Roman" panose="02020603050405020304" pitchFamily="18" charset="0"/>
                <a:cs typeface="Times New Roman" panose="02020603050405020304" pitchFamily="18" charset="0"/>
              </a:rPr>
              <a:t> decomposition. It is similar to a conventional diode that passes voltage directly through itself in one direction. However, the </a:t>
            </a:r>
            <a:r>
              <a:rPr lang="en-US" dirty="0" err="1">
                <a:latin typeface="Times New Roman" panose="02020603050405020304" pitchFamily="18" charset="0"/>
                <a:cs typeface="Times New Roman" panose="02020603050405020304" pitchFamily="18" charset="0"/>
              </a:rPr>
              <a:t>zener</a:t>
            </a:r>
            <a:r>
              <a:rPr lang="en-US" dirty="0">
                <a:latin typeface="Times New Roman" panose="02020603050405020304" pitchFamily="18" charset="0"/>
                <a:cs typeface="Times New Roman" panose="02020603050405020304" pitchFamily="18" charset="0"/>
              </a:rPr>
              <a:t> diode also conducts current in the reverse direction when the applied voltage reaches a critical point. It is designed to prevent voltage spikes that can severely damage other components. It acts as a voltage regulator.</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495288C6-9EA4-4760-B501-0DBBE8A73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0" y="4272156"/>
            <a:ext cx="2857500" cy="2409825"/>
          </a:xfrm>
          <a:prstGeom prst="roundRect">
            <a:avLst/>
          </a:prstGeom>
        </p:spPr>
      </p:pic>
    </p:spTree>
    <p:extLst>
      <p:ext uri="{BB962C8B-B14F-4D97-AF65-F5344CB8AC3E}">
        <p14:creationId xmlns:p14="http://schemas.microsoft.com/office/powerpoint/2010/main" val="2043023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5DA58D1-EC7A-405C-AAEF-6CCF0FF65B41}"/>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Signal diodes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F29B85E-F5F2-4EFC-9B73-1110C31BDAA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It is a small device with disproportionate characteristics and is most commonly used in high frequency and very low current devices such as radios or televisions. To protect the diode from contamination, it is enveloped in glass, which is why it is also called a glass passivated diode, which is widely used as 1N4148</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appearance of the signal diode is very small compared to the power diode. To indicate the cathode terminal, one edge is marked in black or red. The signal diode is most efficient when working in high frequency circuits</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0810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697096D3-43A1-4BAD-B905-45D4772D9C90}"/>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Signal diodes</a:t>
            </a:r>
            <a:endParaRPr lang="lt-LT" sz="4500" dirty="0"/>
          </a:p>
        </p:txBody>
      </p:sp>
      <p:pic>
        <p:nvPicPr>
          <p:cNvPr id="7" name="Paveikslėlis 6" descr="Paveikslėlis, kuriame yra įrankis, plaktukas&#10;&#10;Automatiškai sugeneruotas aprašymas">
            <a:extLst>
              <a:ext uri="{FF2B5EF4-FFF2-40B4-BE49-F238E27FC236}">
                <a16:creationId xmlns:a16="http://schemas.microsoft.com/office/drawing/2014/main" id="{8AE01B79-C4FE-40AA-A216-638033060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204" y="1483860"/>
            <a:ext cx="5209592" cy="5209592"/>
          </a:xfrm>
          <a:prstGeom prst="roundRect">
            <a:avLst/>
          </a:prstGeom>
        </p:spPr>
      </p:pic>
    </p:spTree>
    <p:extLst>
      <p:ext uri="{BB962C8B-B14F-4D97-AF65-F5344CB8AC3E}">
        <p14:creationId xmlns:p14="http://schemas.microsoft.com/office/powerpoint/2010/main" val="1335392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AB10704-F428-4066-A5DC-00978626B3BD}"/>
              </a:ext>
            </a:extLst>
          </p:cNvPr>
          <p:cNvSpPr>
            <a:spLocks noGrp="1"/>
          </p:cNvSpPr>
          <p:nvPr>
            <p:ph type="title"/>
          </p:nvPr>
        </p:nvSpPr>
        <p:spPr/>
        <p:txBody>
          <a:bodyPr>
            <a:normAutofit/>
          </a:bodyPr>
          <a:lstStyle/>
          <a:p>
            <a:pPr algn="ct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Power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diod</a:t>
            </a:r>
            <a:r>
              <a:rPr lang="en-US"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8BE193CD-9123-4153-B37F-F460DEE8066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These diodes have a large PN connector layer. Thus, the transformation of alternating current into direct voltage is common in their use. It also increases the power transmitted and the resistance to reverse transmission (puncture). Such signals will also interfere with the functional operating point. As a result, it is not suitable for use in high-frequency devices.</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įrankis, kosmetika&#10;&#10;Automatiškai sugeneruotas aprašymas">
            <a:extLst>
              <a:ext uri="{FF2B5EF4-FFF2-40B4-BE49-F238E27FC236}">
                <a16:creationId xmlns:a16="http://schemas.microsoft.com/office/drawing/2014/main" id="{9DD68BF6-EA68-4B28-89B5-CA1F431C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2932" y="4085251"/>
            <a:ext cx="2586135" cy="2586135"/>
          </a:xfrm>
          <a:prstGeom prst="roundRect">
            <a:avLst/>
          </a:prstGeom>
        </p:spPr>
      </p:pic>
    </p:spTree>
    <p:extLst>
      <p:ext uri="{BB962C8B-B14F-4D97-AF65-F5344CB8AC3E}">
        <p14:creationId xmlns:p14="http://schemas.microsoft.com/office/powerpoint/2010/main" val="29999717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B78C6F7D-6530-43B2-8088-D34A081A8AE3}"/>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Coils</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their</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types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6E50C02B-1ADB-4276-8636-42E6B40DA8B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coil, a choke, or a reactor, is a passive electrical component of two terminals that, like a capacitor, stores energy in a magnetic field when an electric current flows through it. The coil usually consists of an insulated wire wound into a coil which has a core around which it is wound.</a:t>
            </a:r>
            <a:endParaRPr lang="lt-LT" dirty="0">
              <a:latin typeface="Times New Roman" panose="02020603050405020304" pitchFamily="18" charset="0"/>
              <a:cs typeface="Times New Roman" panose="02020603050405020304" pitchFamily="18" charset="0"/>
            </a:endParaRPr>
          </a:p>
        </p:txBody>
      </p:sp>
      <p:pic>
        <p:nvPicPr>
          <p:cNvPr id="5" name="Paveikslėlis 4" descr="Paveikslėlis, kuriame yra metalo dirbiniai&#10;&#10;Automatiškai sugeneruotas aprašymas">
            <a:extLst>
              <a:ext uri="{FF2B5EF4-FFF2-40B4-BE49-F238E27FC236}">
                <a16:creationId xmlns:a16="http://schemas.microsoft.com/office/drawing/2014/main" id="{8D37E2B5-8438-4F9A-A060-D9687BE14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36" y="4262705"/>
            <a:ext cx="2647560" cy="2167156"/>
          </a:xfrm>
          <a:prstGeom prst="roundRect">
            <a:avLst/>
          </a:prstGeom>
        </p:spPr>
      </p:pic>
      <p:pic>
        <p:nvPicPr>
          <p:cNvPr id="7" name="Paveikslėlis 6">
            <a:extLst>
              <a:ext uri="{FF2B5EF4-FFF2-40B4-BE49-F238E27FC236}">
                <a16:creationId xmlns:a16="http://schemas.microsoft.com/office/drawing/2014/main" id="{C83818A4-13A5-4EAA-9F7B-47C358AC1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338" y="4586474"/>
            <a:ext cx="3291763" cy="1843387"/>
          </a:xfrm>
          <a:prstGeom prst="roundRect">
            <a:avLst/>
          </a:prstGeom>
        </p:spPr>
      </p:pic>
    </p:spTree>
    <p:extLst>
      <p:ext uri="{BB962C8B-B14F-4D97-AF65-F5344CB8AC3E}">
        <p14:creationId xmlns:p14="http://schemas.microsoft.com/office/powerpoint/2010/main" val="2267567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51906579-51B4-4B29-BFEA-EC2B21B414EB}"/>
              </a:ext>
            </a:extLst>
          </p:cNvPr>
          <p:cNvSpPr>
            <a:spLocks noGrp="1"/>
          </p:cNvSpPr>
          <p:nvPr>
            <p:ph type="ctrTitle"/>
          </p:nvPr>
        </p:nvSpPr>
        <p:spPr>
          <a:xfrm>
            <a:off x="1524000" y="2556588"/>
            <a:ext cx="9144000" cy="1744824"/>
          </a:xfrm>
        </p:spPr>
        <p:txBody>
          <a:bodyPr>
            <a:normAutofit fontScale="90000"/>
          </a:bodyPr>
          <a:lstStyle/>
          <a:p>
            <a:r>
              <a:rPr lang="lt-LT" b="1" cap="all" dirty="0" err="1">
                <a:effectLst>
                  <a:outerShdw blurRad="38100" dist="38100" dir="2700000" algn="tl">
                    <a:srgbClr val="000000">
                      <a:alpha val="43137"/>
                    </a:srgbClr>
                  </a:outerShdw>
                </a:effectLst>
                <a:latin typeface="Times New Roman" panose="02020603050405020304" pitchFamily="18" charset="0"/>
              </a:rPr>
              <a:t>Smart</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devices</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sensors</a:t>
            </a:r>
            <a:r>
              <a:rPr lang="lt-LT" b="1" cap="all" dirty="0">
                <a:effectLst>
                  <a:outerShdw blurRad="38100" dist="38100" dir="2700000" algn="tl">
                    <a:srgbClr val="000000">
                      <a:alpha val="43137"/>
                    </a:srgbClr>
                  </a:outerShdw>
                </a:effectLst>
                <a:latin typeface="Times New Roman" panose="02020603050405020304" pitchFamily="18" charset="0"/>
              </a:rPr>
              <a:t> </a:t>
            </a:r>
            <a:r>
              <a:rPr lang="lt-LT" b="1" cap="all" dirty="0" err="1">
                <a:effectLst>
                  <a:outerShdw blurRad="38100" dist="38100" dir="2700000" algn="tl">
                    <a:srgbClr val="000000">
                      <a:alpha val="43137"/>
                    </a:srgbClr>
                  </a:outerShdw>
                </a:effectLst>
                <a:latin typeface="Times New Roman" panose="02020603050405020304" pitchFamily="18" charset="0"/>
              </a:rPr>
              <a:t>programming</a:t>
            </a:r>
            <a:endParaRPr lang="en-US" b="1" cap="all" dirty="0">
              <a:latin typeface="Times New Roman" panose="02020603050405020304" pitchFamily="18" charset="0"/>
            </a:endParaRPr>
          </a:p>
        </p:txBody>
      </p:sp>
      <p:sp>
        <p:nvSpPr>
          <p:cNvPr id="3" name="Antrinis pavadinimas 2">
            <a:extLst>
              <a:ext uri="{FF2B5EF4-FFF2-40B4-BE49-F238E27FC236}">
                <a16:creationId xmlns:a16="http://schemas.microsoft.com/office/drawing/2014/main" id="{3028C9FD-149D-4EF5-95DD-31600BAFC7FA}"/>
              </a:ext>
            </a:extLst>
          </p:cNvPr>
          <p:cNvSpPr>
            <a:spLocks noGrp="1"/>
          </p:cNvSpPr>
          <p:nvPr>
            <p:ph type="subTitle" idx="1"/>
          </p:nvPr>
        </p:nvSpPr>
        <p:spPr>
          <a:xfrm>
            <a:off x="0" y="6354147"/>
            <a:ext cx="12192000" cy="503852"/>
          </a:xfrm>
        </p:spPr>
        <p:txBody>
          <a:bodyPr/>
          <a:lstStyle/>
          <a:p>
            <a:pPr algn="l"/>
            <a:r>
              <a:rPr lang="en-US" dirty="0">
                <a:latin typeface="Times New Roman" panose="02020603050405020304" pitchFamily="18" charset="0"/>
                <a:cs typeface="Times New Roman" panose="02020603050405020304" pitchFamily="18" charset="0"/>
              </a:rPr>
              <a:t>A</a:t>
            </a:r>
            <a:r>
              <a:rPr lang="lt-LT" dirty="0" err="1">
                <a:latin typeface="Times New Roman" panose="02020603050405020304" pitchFamily="18" charset="0"/>
                <a:cs typeface="Times New Roman" panose="02020603050405020304" pitchFamily="18" charset="0"/>
              </a:rPr>
              <a:t>ssistant</a:t>
            </a:r>
            <a:r>
              <a:rPr lang="lt-LT" dirty="0">
                <a:latin typeface="Times New Roman" panose="02020603050405020304" pitchFamily="18" charset="0"/>
                <a:cs typeface="Times New Roman" panose="02020603050405020304" pitchFamily="18" charset="0"/>
              </a:rPr>
              <a:t> : Simonas Česnauskas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8964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075B3F0-8293-4F47-A00F-90DBF88A9F50}"/>
              </a:ext>
            </a:extLst>
          </p:cNvPr>
          <p:cNvSpPr>
            <a:spLocks noGrp="1"/>
          </p:cNvSpPr>
          <p:nvPr>
            <p:ph type="title"/>
          </p:nvPr>
        </p:nvSpPr>
        <p:spPr/>
        <p:txBody>
          <a:bodyPr/>
          <a:lstStyle/>
          <a:p>
            <a:pPr algn="ct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Air</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a:t>
            </a:r>
            <a:r>
              <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coils</a:t>
            </a:r>
            <a:endParaRPr lang="lt-L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4384826C-4F87-4181-9D07-B14DF2885608}"/>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Ceramic core coils are also called "Air core coils". Ceramics is the most commonly used material for making coil cores. The coefficient of thermal expansion of ceramics is very low, so even at different operating temperatures, the inductance of the coil is stable. Because the ceramic does not have magnetic properties, the inductance of the coil does not increase due to the permeability of the core material</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main purpose of this core is to give the shape of a coil. In some cases, the core will also provide a structure to hold the terminals. The main advantage of these inductors is very low core loss, high quality factor. They are mainly used in high frequency devices where low inductance values are required</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046582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F993CA2-F13A-4D92-B8A1-48CF799B8294}"/>
              </a:ext>
            </a:extLst>
          </p:cNvPr>
          <p:cNvSpPr>
            <a:spLocks noGrp="1"/>
          </p:cNvSpPr>
          <p:nvPr>
            <p:ph type="title"/>
          </p:nvPr>
        </p:nvSpPr>
        <p:spPr/>
        <p:txBody>
          <a:bodyPr>
            <a:normAutofit/>
          </a:bodyPr>
          <a:lstStyle/>
          <a:p>
            <a:pPr algn="ctr"/>
            <a:r>
              <a:rPr lang="lt-LT" sz="4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Air</a:t>
            </a:r>
            <a:r>
              <a:rPr lang="lt-LT"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a:t>
            </a:r>
            <a:r>
              <a:rPr lang="lt-LT" sz="4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8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coils</a:t>
            </a:r>
            <a:endParaRPr lang="lt-LT" sz="4500" dirty="0"/>
          </a:p>
        </p:txBody>
      </p:sp>
      <p:pic>
        <p:nvPicPr>
          <p:cNvPr id="5" name="Paveikslėlis 4" descr="Paveikslėlis, kuriame yra žinutė, vidinis&#10;&#10;Automatiškai sugeneruotas aprašymas">
            <a:extLst>
              <a:ext uri="{FF2B5EF4-FFF2-40B4-BE49-F238E27FC236}">
                <a16:creationId xmlns:a16="http://schemas.microsoft.com/office/drawing/2014/main" id="{A8A09B78-9717-42EF-9F6B-5EB4F609E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163" y="4173023"/>
            <a:ext cx="7215674" cy="2402818"/>
          </a:xfrm>
          <a:prstGeom prst="roundRect">
            <a:avLst/>
          </a:prstGeom>
        </p:spPr>
      </p:pic>
      <p:pic>
        <p:nvPicPr>
          <p:cNvPr id="7" name="Paveikslėlis 6" descr="Paveikslėlis, kuriame yra spyruoklė&#10;&#10;Automatiškai sugeneruotas aprašymas">
            <a:extLst>
              <a:ext uri="{FF2B5EF4-FFF2-40B4-BE49-F238E27FC236}">
                <a16:creationId xmlns:a16="http://schemas.microsoft.com/office/drawing/2014/main" id="{7D052AC4-FFBC-4137-88B1-0660A455E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6038" y="1495137"/>
            <a:ext cx="2699924" cy="2537929"/>
          </a:xfrm>
          <a:prstGeom prst="roundRect">
            <a:avLst/>
          </a:prstGeom>
        </p:spPr>
      </p:pic>
    </p:spTree>
    <p:extLst>
      <p:ext uri="{BB962C8B-B14F-4D97-AF65-F5344CB8AC3E}">
        <p14:creationId xmlns:p14="http://schemas.microsoft.com/office/powerpoint/2010/main" val="5294688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11D18A30-55A6-4BBD-8A91-B3BCC121DB42}"/>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Iron</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coils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09B69B4-5AA5-4BED-B85D-8F4DB3BF4FF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In situations where small inductors are required, iron core inductors are the best choice. These inductors have high power and high inductance value, but are limited by high frequency capacities. Most are used in audio equipment. Compared to other inductors, their applicability is very limited.</a:t>
            </a:r>
            <a:endParaRPr lang="lt-LT" dirty="0">
              <a:latin typeface="Times New Roman" panose="02020603050405020304" pitchFamily="18" charset="0"/>
              <a:cs typeface="Times New Roman" panose="02020603050405020304" pitchFamily="18" charset="0"/>
            </a:endParaRPr>
          </a:p>
        </p:txBody>
      </p:sp>
      <p:pic>
        <p:nvPicPr>
          <p:cNvPr id="5" name="Paveikslėlis 4">
            <a:extLst>
              <a:ext uri="{FF2B5EF4-FFF2-40B4-BE49-F238E27FC236}">
                <a16:creationId xmlns:a16="http://schemas.microsoft.com/office/drawing/2014/main" id="{3F128E81-63DF-431F-9243-FC6075B7F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7781" y="4145695"/>
            <a:ext cx="2596438" cy="2347180"/>
          </a:xfrm>
          <a:prstGeom prst="roundRect">
            <a:avLst/>
          </a:prstGeom>
        </p:spPr>
      </p:pic>
    </p:spTree>
    <p:extLst>
      <p:ext uri="{BB962C8B-B14F-4D97-AF65-F5344CB8AC3E}">
        <p14:creationId xmlns:p14="http://schemas.microsoft.com/office/powerpoint/2010/main" val="22304662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3EEF5416-E925-446D-8B25-9513EB417B88}"/>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Ferrite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coils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DD8E4579-2772-4399-B759-1C9D5FA9AD33}"/>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There are mainly two types of ferrite cores, these are soft and hard ferrite cores. Ferrite is classified according to the ability of a magnetic field to demagnetize it from a state of full saturation to zero.</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5601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DAB7BE0D-88F1-494F-81A5-930E264A5B10}"/>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ferrite</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FCCC7418-99EB-4B52-A70E-00E06C4CCC1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These materials can change their magnetization polarity without any particular amount of energy required to change the magnetic polarity.</a:t>
            </a:r>
            <a:endParaRPr lang="lt-L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995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91679A3-D6E0-4D7A-82D6-AEB499EC4BB6}"/>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ferrite</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75E7A525-AC55-4C5E-88A2-B4AE5CC4389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They are also called permanent magnets. Consequently, they will retain the polarity of the magnetization even after removing the magnetic field</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The ferrite core inductor will help to improve the performance of the inductor (coil) by increasing the throughput of the coil, which increases the value of the inductance. The level of permeability of the ferrite core used in the coils will depend on the ferrite material. Depending on the ferrite material, this level of permeability ranges from 20 to 15,000. Thus, the inductance is very high in a ferrite core compared to an inductor with an air core</a:t>
            </a:r>
            <a:r>
              <a:rPr lang="lt-LT" dirty="0">
                <a:latin typeface="Times New Roman" panose="02020603050405020304" pitchFamily="18" charset="0"/>
                <a:cs typeface="Times New Roman" panose="02020603050405020304" pitchFamily="18" charset="0"/>
              </a:rPr>
              <a:t>.</a:t>
            </a:r>
          </a:p>
        </p:txBody>
      </p:sp>
      <p:pic>
        <p:nvPicPr>
          <p:cNvPr id="5" name="Paveikslėlis 4" descr="Paveikslėlis, kuriame yra žinutė&#10;&#10;Automatiškai sugeneruotas aprašymas">
            <a:extLst>
              <a:ext uri="{FF2B5EF4-FFF2-40B4-BE49-F238E27FC236}">
                <a16:creationId xmlns:a16="http://schemas.microsoft.com/office/drawing/2014/main" id="{A5E9C414-BBAA-41EA-8C0E-3E40D80C1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294" y="5538996"/>
            <a:ext cx="1120889" cy="1239693"/>
          </a:xfrm>
          <a:prstGeom prst="roundRect">
            <a:avLst/>
          </a:prstGeom>
        </p:spPr>
      </p:pic>
    </p:spTree>
    <p:extLst>
      <p:ext uri="{BB962C8B-B14F-4D97-AF65-F5344CB8AC3E}">
        <p14:creationId xmlns:p14="http://schemas.microsoft.com/office/powerpoint/2010/main" val="1712623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42E11FEC-FE48-4917-8944-48852EAB136D}"/>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Toroids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urinio vietos rezervavimo ženklas 2">
            <a:extLst>
              <a:ext uri="{FF2B5EF4-FFF2-40B4-BE49-F238E27FC236}">
                <a16:creationId xmlns:a16="http://schemas.microsoft.com/office/drawing/2014/main" id="{9CE69CA7-8184-47D2-9ACF-9551787BB175}"/>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wire is wound on a core whose surface is in the shape of a ring or a donut. Typically, the core consists of different materials such as ferrite, iron powder, and the like. This inductor has high efficiency due to its round shape and fast saturation</a:t>
            </a:r>
            <a:r>
              <a:rPr lang="lt-LT" dirty="0">
                <a:latin typeface="Times New Roman" panose="02020603050405020304" pitchFamily="18" charset="0"/>
                <a:cs typeface="Times New Roman" panose="02020603050405020304" pitchFamily="18" charset="0"/>
              </a:rPr>
              <a:t>.</a:t>
            </a:r>
          </a:p>
          <a:p>
            <a:pPr algn="just"/>
            <a:r>
              <a:rPr lang="en-US" dirty="0">
                <a:latin typeface="Times New Roman" panose="02020603050405020304" pitchFamily="18" charset="0"/>
                <a:cs typeface="Times New Roman" panose="02020603050405020304" pitchFamily="18" charset="0"/>
              </a:rPr>
              <a:t>Its layout provides minimal magnetic field loss, which helps prevent the magnetic field from intersecting with other devices. It is characterized by high energy transmission efficiency and high inductance values when applied in low frequency circuits. These inductors are mainly used in medical devices, switching regulators, air conditioners, refrigerators, telecommunication and musical instruments, </a:t>
            </a:r>
            <a:r>
              <a:rPr lang="en-US" dirty="0" err="1">
                <a:latin typeface="Times New Roman" panose="02020603050405020304" pitchFamily="18" charset="0"/>
                <a:cs typeface="Times New Roman" panose="02020603050405020304" pitchFamily="18" charset="0"/>
              </a:rPr>
              <a:t>etc</a:t>
            </a:r>
            <a:r>
              <a:rPr lang="lt-LT"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243122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vadinimas 1">
            <a:extLst>
              <a:ext uri="{FF2B5EF4-FFF2-40B4-BE49-F238E27FC236}">
                <a16:creationId xmlns:a16="http://schemas.microsoft.com/office/drawing/2014/main" id="{70BD84DC-CD02-410C-A076-45141F6FD0E8}"/>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Toroids</a:t>
            </a:r>
            <a:endParaRPr lang="lt-LT" sz="4500" dirty="0"/>
          </a:p>
        </p:txBody>
      </p:sp>
      <p:pic>
        <p:nvPicPr>
          <p:cNvPr id="7" name="Paveikslėlis 6" descr="Paveikslėlis, kuriame yra metalo dirbiniai, įranga&#10;&#10;Automatiškai sugeneruotas aprašymas">
            <a:extLst>
              <a:ext uri="{FF2B5EF4-FFF2-40B4-BE49-F238E27FC236}">
                <a16:creationId xmlns:a16="http://schemas.microsoft.com/office/drawing/2014/main" id="{F77E46E3-9DBB-47F2-9E81-B55B6FD25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519" y="1851163"/>
            <a:ext cx="6826962" cy="4866877"/>
          </a:xfrm>
          <a:prstGeom prst="roundRect">
            <a:avLst/>
          </a:prstGeom>
        </p:spPr>
      </p:pic>
    </p:spTree>
    <p:extLst>
      <p:ext uri="{BB962C8B-B14F-4D97-AF65-F5344CB8AC3E}">
        <p14:creationId xmlns:p14="http://schemas.microsoft.com/office/powerpoint/2010/main" val="1320920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0E3346FC-AAA5-4E14-A221-D50E7C12CB84}"/>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 power source is an electrical device that supplies electricity to an electrical load. The main function of a power supply is to convert electricity from the source into a signal with the proper voltage, current, and frequency to power the load. Therefore, power supplies are sometimes referred to as power converters. Some power supplies are separate, separate pieces of equipment, while others are built into the devices they power.</a:t>
            </a:r>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5A8084E2-93A2-4934-9613-B7DF2D6B78B9}"/>
              </a:ext>
            </a:extLst>
          </p:cNvPr>
          <p:cNvSpPr>
            <a:spLocks noGrp="1"/>
          </p:cNvSpPr>
          <p:nvPr>
            <p:ph type="title"/>
          </p:nvPr>
        </p:nvSpPr>
        <p:spPr/>
        <p:txBody>
          <a:bodyPr>
            <a:normAutofit/>
          </a:bodyPr>
          <a:lstStyle/>
          <a:p>
            <a:pPr algn="ct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Power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supplies</a:t>
            </a:r>
            <a:endPar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aveikslėlis 2">
            <a:extLst>
              <a:ext uri="{FF2B5EF4-FFF2-40B4-BE49-F238E27FC236}">
                <a16:creationId xmlns:a16="http://schemas.microsoft.com/office/drawing/2014/main" id="{C0B25833-AFF0-4EA6-A3AE-1B5CECD1D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1064" y="4719614"/>
            <a:ext cx="2887242" cy="2062316"/>
          </a:xfrm>
          <a:prstGeom prst="roundRect">
            <a:avLst/>
          </a:prstGeom>
        </p:spPr>
      </p:pic>
      <p:pic>
        <p:nvPicPr>
          <p:cNvPr id="6" name="Paveikslėlis 5">
            <a:extLst>
              <a:ext uri="{FF2B5EF4-FFF2-40B4-BE49-F238E27FC236}">
                <a16:creationId xmlns:a16="http://schemas.microsoft.com/office/drawing/2014/main" id="{14AC2400-9174-4A40-8B90-0389048DFF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504" y="4591699"/>
            <a:ext cx="2706432" cy="2186797"/>
          </a:xfrm>
          <a:prstGeom prst="roundRect">
            <a:avLst/>
          </a:prstGeom>
        </p:spPr>
      </p:pic>
    </p:spTree>
    <p:extLst>
      <p:ext uri="{BB962C8B-B14F-4D97-AF65-F5344CB8AC3E}">
        <p14:creationId xmlns:p14="http://schemas.microsoft.com/office/powerpoint/2010/main" val="17465118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urinio vietos rezervavimo ženklas 4">
            <a:extLst>
              <a:ext uri="{FF2B5EF4-FFF2-40B4-BE49-F238E27FC236}">
                <a16:creationId xmlns:a16="http://schemas.microsoft.com/office/drawing/2014/main" id="{61AF9B49-50AC-49B6-9063-D65060E28AA2}"/>
              </a:ext>
            </a:extLst>
          </p:cNvPr>
          <p:cNvSpPr>
            <a:spLocks noGrp="1"/>
          </p:cNvSpPr>
          <p:nvPr>
            <p:ph idx="1"/>
          </p:nvPr>
        </p:nvSpPr>
        <p:spPr/>
        <p:txBody>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Alternating current (AC) is an exceptional case of regularly alternating current. The current voltage passes through zero, alternately, reaching positive and negative values, determined in a repeatable manner. One complete cycle of value changes is called a period, so that type of current is also called periodic. Its graph is presented in the form of a sinusoid.</a:t>
            </a:r>
            <a:endParaRPr lang="lt-LT" dirty="0">
              <a:latin typeface="Times New Roman" panose="02020603050405020304" pitchFamily="18" charset="0"/>
              <a:cs typeface="Times New Roman" panose="02020603050405020304" pitchFamily="18" charset="0"/>
            </a:endParaRPr>
          </a:p>
        </p:txBody>
      </p:sp>
      <p:sp>
        <p:nvSpPr>
          <p:cNvPr id="7" name="Pavadinimas 6">
            <a:extLst>
              <a:ext uri="{FF2B5EF4-FFF2-40B4-BE49-F238E27FC236}">
                <a16:creationId xmlns:a16="http://schemas.microsoft.com/office/drawing/2014/main" id="{DD0016A6-095C-428F-AB2E-14A3D95D280A}"/>
              </a:ext>
            </a:extLst>
          </p:cNvPr>
          <p:cNvSpPr>
            <a:spLocks noGrp="1"/>
          </p:cNvSpPr>
          <p:nvPr>
            <p:ph type="title"/>
          </p:nvPr>
        </p:nvSpPr>
        <p:spPr/>
        <p:txBody>
          <a:bodyPr>
            <a:normAutofit/>
          </a:bodyPr>
          <a:lstStyle/>
          <a:p>
            <a:pPr algn="ct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Alternating</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lt-LT" sz="45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current</a:t>
            </a:r>
            <a:r>
              <a:rPr lang="lt-LT" sz="45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(AC)</a:t>
            </a:r>
          </a:p>
        </p:txBody>
      </p:sp>
      <p:pic>
        <p:nvPicPr>
          <p:cNvPr id="3" name="Paveikslėlis 2">
            <a:extLst>
              <a:ext uri="{FF2B5EF4-FFF2-40B4-BE49-F238E27FC236}">
                <a16:creationId xmlns:a16="http://schemas.microsoft.com/office/drawing/2014/main" id="{B1105750-E216-400B-9FC9-618C7FB692AB}"/>
              </a:ext>
            </a:extLst>
          </p:cNvPr>
          <p:cNvPicPr>
            <a:picLocks noChangeAspect="1"/>
          </p:cNvPicPr>
          <p:nvPr/>
        </p:nvPicPr>
        <p:blipFill>
          <a:blip r:embed="rId2"/>
          <a:stretch>
            <a:fillRect/>
          </a:stretch>
        </p:blipFill>
        <p:spPr>
          <a:xfrm>
            <a:off x="4691743" y="4566193"/>
            <a:ext cx="2808514" cy="1553407"/>
          </a:xfrm>
          <a:prstGeom prst="roundRect">
            <a:avLst/>
          </a:prstGeom>
        </p:spPr>
      </p:pic>
    </p:spTree>
    <p:extLst>
      <p:ext uri="{BB962C8B-B14F-4D97-AF65-F5344CB8AC3E}">
        <p14:creationId xmlns:p14="http://schemas.microsoft.com/office/powerpoint/2010/main" val="3751043630"/>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7027</Words>
  <Application>Microsoft Office PowerPoint</Application>
  <PresentationFormat>Widescreen</PresentationFormat>
  <Paragraphs>518</Paragraphs>
  <Slides>187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187</vt:i4>
      </vt:variant>
    </vt:vector>
  </HeadingPairs>
  <TitlesOfParts>
    <vt:vector size="196" baseType="lpstr">
      <vt:lpstr>Yu Gothic</vt:lpstr>
      <vt:lpstr>Arial</vt:lpstr>
      <vt:lpstr>Calibri</vt:lpstr>
      <vt:lpstr>Calibri Light</vt:lpstr>
      <vt:lpstr>Cambria Math</vt:lpstr>
      <vt:lpstr>Tahoma</vt:lpstr>
      <vt:lpstr>Times New Roman</vt:lpstr>
      <vt:lpstr>Wingdings</vt:lpstr>
      <vt:lpstr>„Office“ tema</vt:lpstr>
      <vt:lpstr>Smart device sensors programing</vt:lpstr>
      <vt:lpstr>The purpose of the subject</vt:lpstr>
      <vt:lpstr>The structure of the subject</vt:lpstr>
      <vt:lpstr>Lab works</vt:lpstr>
      <vt:lpstr>Settlements</vt:lpstr>
      <vt:lpstr>Overall evaluation</vt:lpstr>
      <vt:lpstr>Goodbye</vt:lpstr>
      <vt:lpstr>PowerPoint Presentation</vt:lpstr>
      <vt:lpstr>Smart devices sensors programming</vt:lpstr>
      <vt:lpstr>Overview of electronic components</vt:lpstr>
      <vt:lpstr>What is electronics?</vt:lpstr>
      <vt:lpstr>Resistors, their types and encodings</vt:lpstr>
      <vt:lpstr>Resistor</vt:lpstr>
      <vt:lpstr>Resistors types</vt:lpstr>
      <vt:lpstr>Carbon composition resistors</vt:lpstr>
      <vt:lpstr>Carbon composition resistors</vt:lpstr>
      <vt:lpstr>Metal / carbon film resistors</vt:lpstr>
      <vt:lpstr>Metal / carbon film resistors</vt:lpstr>
      <vt:lpstr>Color codes for 3 to 4 band resistors</vt:lpstr>
      <vt:lpstr>Color codes for 5 to 6 band resistors</vt:lpstr>
      <vt:lpstr>How to understand color code?</vt:lpstr>
      <vt:lpstr>How to understand color code?</vt:lpstr>
      <vt:lpstr>Color code table</vt:lpstr>
      <vt:lpstr>An example of understanding color coding</vt:lpstr>
      <vt:lpstr>Which resistor is in the correct position?</vt:lpstr>
      <vt:lpstr>What is the resistance of this resistor?</vt:lpstr>
      <vt:lpstr>Resistor resistance</vt:lpstr>
      <vt:lpstr>Wire wound resistors</vt:lpstr>
      <vt:lpstr>Wire wound resistors</vt:lpstr>
      <vt:lpstr>Wire wound resistors</vt:lpstr>
      <vt:lpstr>Example of wire wound resistor code</vt:lpstr>
      <vt:lpstr>Variable resistors</vt:lpstr>
      <vt:lpstr>Potentiometers</vt:lpstr>
      <vt:lpstr>Light dependent resistor / photoresistor</vt:lpstr>
      <vt:lpstr>SMD resistors</vt:lpstr>
      <vt:lpstr>SMD resistors</vt:lpstr>
      <vt:lpstr>SMD resistors</vt:lpstr>
      <vt:lpstr>SMD resistors</vt:lpstr>
      <vt:lpstr>SMD resistor, 3 digit coding</vt:lpstr>
      <vt:lpstr>SMD resistor, 3 digit coding</vt:lpstr>
      <vt:lpstr>SMD resistor, 4 digit coding</vt:lpstr>
      <vt:lpstr>SMD resistor, EIA-96 coding</vt:lpstr>
      <vt:lpstr>SMD resistor, EIA-96 coding</vt:lpstr>
      <vt:lpstr>What is the resistance of this SMD resistor?</vt:lpstr>
      <vt:lpstr>The resistance of this SMD resistor</vt:lpstr>
      <vt:lpstr>Varistors</vt:lpstr>
      <vt:lpstr>Thermistors</vt:lpstr>
      <vt:lpstr>Capacitors and their types</vt:lpstr>
      <vt:lpstr>What is a capacitor?</vt:lpstr>
      <vt:lpstr>Capacitor specifications</vt:lpstr>
      <vt:lpstr>Capacitor classification</vt:lpstr>
      <vt:lpstr>Electrolytic capacitors</vt:lpstr>
      <vt:lpstr>Electrolytic capacitors</vt:lpstr>
      <vt:lpstr>Ceramic capacitors</vt:lpstr>
      <vt:lpstr>Ohm's law</vt:lpstr>
      <vt:lpstr>Expressions of the law of ohm</vt:lpstr>
      <vt:lpstr>Ohm's law (triangle method)</vt:lpstr>
      <vt:lpstr>Use of Ohm's Law</vt:lpstr>
      <vt:lpstr>Use of Ohm's Law</vt:lpstr>
      <vt:lpstr>Use of Ohm's Law</vt:lpstr>
      <vt:lpstr>Use of Ohm's Law</vt:lpstr>
      <vt:lpstr>Use of Ohm's Law</vt:lpstr>
      <vt:lpstr>Goodbye</vt:lpstr>
      <vt:lpstr>PowerPoint Presentation</vt:lpstr>
      <vt:lpstr>Smart devices sensors programming</vt:lpstr>
      <vt:lpstr>Transistors and their types</vt:lpstr>
      <vt:lpstr>PowerPoint Presentation</vt:lpstr>
      <vt:lpstr>BJT - Bipolar Junction Transistor</vt:lpstr>
      <vt:lpstr>BJT transistor operating modes</vt:lpstr>
      <vt:lpstr>BJT NPN transistors</vt:lpstr>
      <vt:lpstr>BJT NPN transistors</vt:lpstr>
      <vt:lpstr>BJT PNP transistors</vt:lpstr>
      <vt:lpstr>BJT PNP transistors</vt:lpstr>
      <vt:lpstr>FET - Field Effect Transistor</vt:lpstr>
      <vt:lpstr>FET - Field Effect Transistor</vt:lpstr>
      <vt:lpstr>JFET – Junction Field Effect transistor</vt:lpstr>
      <vt:lpstr>JFET – Junction Field Effect transistor</vt:lpstr>
      <vt:lpstr>N-channel JFET</vt:lpstr>
      <vt:lpstr>P-channel JFET</vt:lpstr>
      <vt:lpstr>MOSFET – Metal Oxide Semiconductor Field Effect Transistor</vt:lpstr>
      <vt:lpstr>N-channel MOSFET</vt:lpstr>
      <vt:lpstr>P-channel MOSFET</vt:lpstr>
      <vt:lpstr>Diodes and their types</vt:lpstr>
      <vt:lpstr>LED diodes</vt:lpstr>
      <vt:lpstr>Zenre diodes</vt:lpstr>
      <vt:lpstr>Signal diodes</vt:lpstr>
      <vt:lpstr>Signal diodes</vt:lpstr>
      <vt:lpstr>Power diodes</vt:lpstr>
      <vt:lpstr>Coils and their types</vt:lpstr>
      <vt:lpstr>Air core coils</vt:lpstr>
      <vt:lpstr>Air core coils</vt:lpstr>
      <vt:lpstr>Iron core coils</vt:lpstr>
      <vt:lpstr>Ferrite core coils</vt:lpstr>
      <vt:lpstr>Soft ferrite</vt:lpstr>
      <vt:lpstr>Hard ferrite</vt:lpstr>
      <vt:lpstr>Toroids</vt:lpstr>
      <vt:lpstr>Toroids</vt:lpstr>
      <vt:lpstr>Power supplies</vt:lpstr>
      <vt:lpstr>Alternating current (AC)</vt:lpstr>
      <vt:lpstr>Kintamoji elektros srovė (AC)</vt:lpstr>
      <vt:lpstr>Direct current (DC)</vt:lpstr>
      <vt:lpstr>Direct current (DC)</vt:lpstr>
      <vt:lpstr>Electronic circuits</vt:lpstr>
      <vt:lpstr>Electrical schematics</vt:lpstr>
      <vt:lpstr>Electrical schematics</vt:lpstr>
      <vt:lpstr>Wiring diagrams</vt:lpstr>
      <vt:lpstr>Wiring diagrams</vt:lpstr>
      <vt:lpstr>Structure diagrams</vt:lpstr>
      <vt:lpstr>Structure diagrams</vt:lpstr>
      <vt:lpstr>The devices that are used in electronics</vt:lpstr>
      <vt:lpstr>Multimeter</vt:lpstr>
      <vt:lpstr>Oscilloscope</vt:lpstr>
      <vt:lpstr>Oscilloscope</vt:lpstr>
      <vt:lpstr>Soldering iron and its accessories</vt:lpstr>
      <vt:lpstr>Soldering iron and its accessories</vt:lpstr>
      <vt:lpstr>Precision screwdrivers</vt:lpstr>
      <vt:lpstr>Precision screwdrivers</vt:lpstr>
      <vt:lpstr>Goodbye</vt:lpstr>
      <vt:lpstr>PowerPoint Presentation</vt:lpstr>
      <vt:lpstr>Programming of smart device components</vt:lpstr>
      <vt:lpstr>Connection of the resistors</vt:lpstr>
      <vt:lpstr>Resistors in series</vt:lpstr>
      <vt:lpstr>Resistors in series</vt:lpstr>
      <vt:lpstr>Resistors in series</vt:lpstr>
      <vt:lpstr>Resistors in series</vt:lpstr>
      <vt:lpstr>Resistance formula for resistors connected in series</vt:lpstr>
      <vt:lpstr>Voltage formula for resistors connected in series</vt:lpstr>
      <vt:lpstr>Resistors in series example</vt:lpstr>
      <vt:lpstr>Nuoseklaus jungimo pavyzdys</vt:lpstr>
      <vt:lpstr>Parallel connection of the resistors</vt:lpstr>
      <vt:lpstr>Parallel connection of the resistors</vt:lpstr>
      <vt:lpstr>Parallel connection of the resistors</vt:lpstr>
      <vt:lpstr>Parallel connection of the resistors</vt:lpstr>
      <vt:lpstr>Example of parallel resistors connection</vt:lpstr>
      <vt:lpstr>Example of parallel resistors connection</vt:lpstr>
      <vt:lpstr>Example of parallel resistors connection</vt:lpstr>
      <vt:lpstr>Example of parallel resistors connection</vt:lpstr>
      <vt:lpstr>Example of parallel resistors connection</vt:lpstr>
      <vt:lpstr>Parallel connection of the resistors</vt:lpstr>
      <vt:lpstr>Parallel connection of the resistors</vt:lpstr>
      <vt:lpstr>Mixed connection</vt:lpstr>
      <vt:lpstr>Mixed connection</vt:lpstr>
      <vt:lpstr>Mixed connection</vt:lpstr>
      <vt:lpstr>Mixed connection</vt:lpstr>
      <vt:lpstr>Mixed connection</vt:lpstr>
      <vt:lpstr>Mixed connection</vt:lpstr>
      <vt:lpstr>What is a voltage divider?</vt:lpstr>
      <vt:lpstr>What is a voltage divider?</vt:lpstr>
      <vt:lpstr>What is a voltage divider?</vt:lpstr>
      <vt:lpstr>What is a voltage divider?</vt:lpstr>
      <vt:lpstr>Goodbye</vt:lpstr>
      <vt:lpstr>PowerPoint Presentation</vt:lpstr>
      <vt:lpstr>Programming of smart device components</vt:lpstr>
      <vt:lpstr>Connecting to terminal servers without vpn</vt:lpstr>
      <vt:lpstr>Connecting to terminal servers</vt:lpstr>
      <vt:lpstr>Connecting to terminal servers</vt:lpstr>
      <vt:lpstr>Connecting to terminal servers</vt:lpstr>
      <vt:lpstr>Multisim</vt:lpstr>
      <vt:lpstr>Multisim</vt:lpstr>
      <vt:lpstr>Multisim</vt:lpstr>
      <vt:lpstr>Main window layout</vt:lpstr>
      <vt:lpstr>Main window layout</vt:lpstr>
      <vt:lpstr>Main window layout</vt:lpstr>
      <vt:lpstr>Main window layout</vt:lpstr>
      <vt:lpstr>Main window layout</vt:lpstr>
      <vt:lpstr>Component Library</vt:lpstr>
      <vt:lpstr>Component Library</vt:lpstr>
      <vt:lpstr>Component Library</vt:lpstr>
      <vt:lpstr>Component Library</vt:lpstr>
      <vt:lpstr>Component Library</vt:lpstr>
      <vt:lpstr>Component Library</vt:lpstr>
      <vt:lpstr>Measuring instruments</vt:lpstr>
      <vt:lpstr>Measuring instruments</vt:lpstr>
      <vt:lpstr>Measuring instruments</vt:lpstr>
      <vt:lpstr>Scheme assembly</vt:lpstr>
      <vt:lpstr>Scheme assembly</vt:lpstr>
      <vt:lpstr>Scheme assembly</vt:lpstr>
      <vt:lpstr>Scheme assembly</vt:lpstr>
      <vt:lpstr>Scheme assembly</vt:lpstr>
      <vt:lpstr>Scheme assembly</vt:lpstr>
      <vt:lpstr>Measurements</vt:lpstr>
      <vt:lpstr>Voltage drop on the resistor</vt:lpstr>
      <vt:lpstr>Voltage drop on the LED</vt:lpstr>
      <vt:lpstr>Power supply voltage check</vt:lpstr>
      <vt:lpstr>Resistor resistance measurement</vt:lpstr>
      <vt:lpstr>Circuit current consumption measurement</vt:lpstr>
      <vt:lpstr>Goodbye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Elektroninės saugos sistemos</dc:title>
  <dc:creator>Simonas Česnauskas</dc:creator>
  <cp:lastModifiedBy>Dziugas Peciulevicius</cp:lastModifiedBy>
  <cp:revision>17</cp:revision>
  <dcterms:created xsi:type="dcterms:W3CDTF">2020-12-25T19:27:06Z</dcterms:created>
  <dcterms:modified xsi:type="dcterms:W3CDTF">2021-02-25T22:38:41Z</dcterms:modified>
</cp:coreProperties>
</file>